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316" r:id="rId3"/>
    <p:sldId id="257" r:id="rId4"/>
    <p:sldId id="307" r:id="rId5"/>
    <p:sldId id="369" r:id="rId6"/>
    <p:sldId id="370" r:id="rId7"/>
    <p:sldId id="371" r:id="rId8"/>
    <p:sldId id="372" r:id="rId9"/>
    <p:sldId id="373" r:id="rId10"/>
    <p:sldId id="374" r:id="rId11"/>
    <p:sldId id="377" r:id="rId12"/>
    <p:sldId id="378" r:id="rId13"/>
    <p:sldId id="379" r:id="rId14"/>
    <p:sldId id="380" r:id="rId15"/>
    <p:sldId id="385" r:id="rId16"/>
    <p:sldId id="381" r:id="rId17"/>
    <p:sldId id="386" r:id="rId18"/>
    <p:sldId id="383" r:id="rId19"/>
    <p:sldId id="382" r:id="rId20"/>
    <p:sldId id="375" r:id="rId21"/>
    <p:sldId id="387" r:id="rId22"/>
    <p:sldId id="376" r:id="rId23"/>
    <p:sldId id="388" r:id="rId24"/>
    <p:sldId id="390" r:id="rId25"/>
    <p:sldId id="392" r:id="rId26"/>
    <p:sldId id="394" r:id="rId27"/>
    <p:sldId id="396" r:id="rId28"/>
    <p:sldId id="366" r:id="rId29"/>
    <p:sldId id="36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20/02/2014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29</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7.xml"/><Relationship Id="rId3" Type="http://schemas.openxmlformats.org/officeDocument/2006/relationships/slide" Target="../slides/slide2.xml"/><Relationship Id="rId7" Type="http://schemas.openxmlformats.org/officeDocument/2006/relationships/slide" Target="../slides/slide1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7.xml"/><Relationship Id="rId4" Type="http://schemas.openxmlformats.org/officeDocument/2006/relationships/slide" Target="../slides/slide29.xml"/><Relationship Id="rId9" Type="http://schemas.openxmlformats.org/officeDocument/2006/relationships/slide" Target="../slides/slide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20/02/2014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55576"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03648"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51720" y="6569968"/>
            <a:ext cx="31889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370613"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5" action="ppaction://hlinksldjump"/>
          </p:cNvPr>
          <p:cNvSpPr/>
          <p:nvPr userDrawn="1"/>
        </p:nvSpPr>
        <p:spPr>
          <a:xfrm>
            <a:off x="2658645"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5" action="ppaction://hlinksldjump"/>
          </p:cNvPr>
          <p:cNvSpPr/>
          <p:nvPr userDrawn="1"/>
        </p:nvSpPr>
        <p:spPr>
          <a:xfrm>
            <a:off x="295186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6" action="ppaction://hlinksldjump"/>
          </p:cNvPr>
          <p:cNvSpPr/>
          <p:nvPr userDrawn="1"/>
        </p:nvSpPr>
        <p:spPr>
          <a:xfrm>
            <a:off x="323989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6" action="ppaction://hlinksldjump"/>
          </p:cNvPr>
          <p:cNvSpPr/>
          <p:nvPr userDrawn="1"/>
        </p:nvSpPr>
        <p:spPr>
          <a:xfrm>
            <a:off x="352792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6" action="ppaction://hlinksldjump"/>
          </p:cNvPr>
          <p:cNvSpPr/>
          <p:nvPr userDrawn="1"/>
        </p:nvSpPr>
        <p:spPr>
          <a:xfrm>
            <a:off x="381596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7" action="ppaction://hlinksldjump"/>
          </p:cNvPr>
          <p:cNvSpPr/>
          <p:nvPr userDrawn="1"/>
        </p:nvSpPr>
        <p:spPr>
          <a:xfrm>
            <a:off x="410399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7" action="ppaction://hlinksldjump"/>
          </p:cNvPr>
          <p:cNvSpPr/>
          <p:nvPr userDrawn="1"/>
        </p:nvSpPr>
        <p:spPr>
          <a:xfrm>
            <a:off x="439202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7" action="ppaction://hlinksldjump"/>
          </p:cNvPr>
          <p:cNvSpPr/>
          <p:nvPr userDrawn="1"/>
        </p:nvSpPr>
        <p:spPr>
          <a:xfrm>
            <a:off x="468005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8" action="ppaction://hlinksldjump"/>
          </p:cNvPr>
          <p:cNvSpPr/>
          <p:nvPr userDrawn="1"/>
        </p:nvSpPr>
        <p:spPr>
          <a:xfrm>
            <a:off x="507614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8" action="ppaction://hlinksldjump"/>
          </p:cNvPr>
          <p:cNvSpPr/>
          <p:nvPr userDrawn="1"/>
        </p:nvSpPr>
        <p:spPr>
          <a:xfrm>
            <a:off x="550819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8" action="ppaction://hlinksldjump"/>
          </p:cNvPr>
          <p:cNvSpPr/>
          <p:nvPr userDrawn="1"/>
        </p:nvSpPr>
        <p:spPr>
          <a:xfrm>
            <a:off x="594024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5" name="Round Same Side Corner Rectangle 64">
            <a:hlinkClick r:id="rId9" action="ppaction://hlinksldjump"/>
          </p:cNvPr>
          <p:cNvSpPr/>
          <p:nvPr userDrawn="1"/>
        </p:nvSpPr>
        <p:spPr>
          <a:xfrm>
            <a:off x="633624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6" name="Round Same Side Corner Rectangle 65">
            <a:hlinkClick r:id="rId9" action="ppaction://hlinksldjump"/>
          </p:cNvPr>
          <p:cNvSpPr/>
          <p:nvPr userDrawn="1"/>
        </p:nvSpPr>
        <p:spPr>
          <a:xfrm>
            <a:off x="673232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67" name="Round Same Side Corner Rectangle 66">
            <a:hlinkClick r:id="rId8" action="ppaction://hlinksldjump"/>
          </p:cNvPr>
          <p:cNvSpPr/>
          <p:nvPr userDrawn="1"/>
        </p:nvSpPr>
        <p:spPr>
          <a:xfrm>
            <a:off x="712832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20/02/2014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20/02/2014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20/02/2014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20/02/2014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rcade-museum.com/game_detail.php?game_id=7647" TargetMode="External"/><Relationship Id="rId2" Type="http://schemas.openxmlformats.org/officeDocument/2006/relationships/hyperlink" Target="http://www.arcade-museum.com/game_detail.php?game_id=8485"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products.howstuffworks.com/video-game-console-reviews.htm" TargetMode="External"/><Relationship Id="rId2" Type="http://schemas.openxmlformats.org/officeDocument/2006/relationships/hyperlink" Target="http://arstechnica.com/gaming/news/2008/11/afeature-guide-to-current-generation-gaming-consoles.ars" TargetMode="External"/><Relationship Id="rId1" Type="http://schemas.openxmlformats.org/officeDocument/2006/relationships/slideLayout" Target="../slideLayouts/slideLayout2.xml"/><Relationship Id="rId6" Type="http://schemas.openxmlformats.org/officeDocument/2006/relationships/hyperlink" Target="http://www.getprice.com.au/game-consoles.htm" TargetMode="External"/><Relationship Id="rId5" Type="http://schemas.openxmlformats.org/officeDocument/2006/relationships/hyperlink" Target="http://www.dooyoo.co.uk/video-game-console/" TargetMode="External"/><Relationship Id="rId4" Type="http://schemas.openxmlformats.org/officeDocument/2006/relationships/hyperlink" Target="http://www.consumersearch.com/video-game-consoles"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gamesindustry.biz/articles/2013-05-02-72-percent-of-gamers-play-online-npd"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http://en.wikipedia.org/wiki/Handheld_game_console" TargetMode="External"/><Relationship Id="rId7" Type="http://schemas.openxmlformats.org/officeDocument/2006/relationships/image" Target="../media/image10.png"/><Relationship Id="rId2" Type="http://schemas.openxmlformats.org/officeDocument/2006/relationships/hyperlink" Target="http://www.android.com/"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www.engadget.com/2006/03/03/a-brief-history-of-handheld-video-games/"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www.metacritic.com/games/ds/" TargetMode="External"/><Relationship Id="rId7" Type="http://schemas.openxmlformats.org/officeDocument/2006/relationships/image" Target="../media/image13.jpeg"/><Relationship Id="rId2" Type="http://schemas.openxmlformats.org/officeDocument/2006/relationships/hyperlink" Target="http://en.wikipedia.org/wiki/Nintendo_DS"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upload.wikimedia.org/wikipedia/commons/c/c4/DSLite_white_trans.png" TargetMode="External"/><Relationship Id="rId4" Type="http://schemas.openxmlformats.org/officeDocument/2006/relationships/hyperlink" Target="http://en.wikipedia.org/wiki/List_of_best-selling_video_games"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hyperlink" Target="http://news.bbc.co.uk/1/hi/technology/8076573.stm" TargetMode="External"/><Relationship Id="rId7" Type="http://schemas.openxmlformats.org/officeDocument/2006/relationships/image" Target="../media/image16.jpeg"/><Relationship Id="rId2" Type="http://schemas.openxmlformats.org/officeDocument/2006/relationships/hyperlink" Target="http://en.wikipedia.org/wiki/Universal_Media_Disc"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upload.wikimedia.org/wikipedia/commons/9/94/Psp1.png" TargetMode="External"/><Relationship Id="rId4" Type="http://schemas.openxmlformats.org/officeDocument/2006/relationships/hyperlink" Target="http://en.wikipedia.org/wiki/List_of_best-selling_video_game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File:App_Store_2.2.png" TargetMode="External"/><Relationship Id="rId7" Type="http://schemas.openxmlformats.org/officeDocument/2006/relationships/image" Target="../media/image20.png"/><Relationship Id="rId2" Type="http://schemas.openxmlformats.org/officeDocument/2006/relationships/hyperlink" Target="http://toucharcade.com/"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en.wikipedia.org/wiki/File:IPhone_EDGE_and_3G.png" TargetMode="Externa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hyperlink" Target="http://www.gameloft.co.uk/" TargetMode="External"/><Relationship Id="rId2" Type="http://schemas.openxmlformats.org/officeDocument/2006/relationships/hyperlink" Target="http://en.wikipedia.org/wiki/N-Gage" TargetMode="External"/><Relationship Id="rId1" Type="http://schemas.openxmlformats.org/officeDocument/2006/relationships/slideLayout" Target="../slideLayouts/slideLayout2.xml"/><Relationship Id="rId4" Type="http://schemas.openxmlformats.org/officeDocument/2006/relationships/hyperlink" Target="http://www.pocketgamer.co.uk/"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10" Type="http://schemas.openxmlformats.org/officeDocument/2006/relationships/slide" Target="slide14.xml"/><Relationship Id="rId4" Type="http://schemas.openxmlformats.org/officeDocument/2006/relationships/slide" Target="slide15.xml"/><Relationship Id="rId9" Type="http://schemas.openxmlformats.org/officeDocument/2006/relationships/slide" Target="slide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10" Type="http://schemas.openxmlformats.org/officeDocument/2006/relationships/slide" Target="slide14.xml"/><Relationship Id="rId4" Type="http://schemas.openxmlformats.org/officeDocument/2006/relationships/slide" Target="slide15.xml"/><Relationship Id="rId9" Type="http://schemas.openxmlformats.org/officeDocument/2006/relationships/slide" Target="slide13.xml"/></Relationships>
</file>

<file path=ppt/slides/_rels/slide9.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10" Type="http://schemas.openxmlformats.org/officeDocument/2006/relationships/slide" Target="slide14.xml"/><Relationship Id="rId4" Type="http://schemas.openxmlformats.org/officeDocument/2006/relationships/slide" Target="slide15.xml"/><Relationship Id="rId9"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smtClean="0"/>
              <a:t>Unit 15</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3200" dirty="0"/>
              <a:t>Unit 15 - Computer Game </a:t>
            </a:r>
            <a:r>
              <a:rPr lang="en-GB" sz="3200" dirty="0" smtClean="0"/>
              <a:t>Technologies</a:t>
            </a:r>
            <a:br>
              <a:rPr lang="en-GB" sz="3200" dirty="0" smtClean="0"/>
            </a:br>
            <a:r>
              <a:rPr lang="en-GB" sz="3200" dirty="0" smtClean="0"/>
              <a:t>and Platforms</a:t>
            </a:r>
          </a:p>
          <a:p>
            <a:r>
              <a:rPr lang="en-GB" sz="3600" b="1" dirty="0" smtClean="0"/>
              <a:t>L/600/6610  </a:t>
            </a:r>
            <a:endParaRPr lang="en-GB" sz="3600" dirty="0"/>
          </a:p>
        </p:txBody>
      </p:sp>
      <p:sp>
        <p:nvSpPr>
          <p:cNvPr id="4" name="TextBox 3"/>
          <p:cNvSpPr txBox="1"/>
          <p:nvPr/>
        </p:nvSpPr>
        <p:spPr>
          <a:xfrm>
            <a:off x="739286" y="4077072"/>
            <a:ext cx="8153194" cy="584775"/>
          </a:xfrm>
          <a:prstGeom prst="rect">
            <a:avLst/>
          </a:prstGeom>
          <a:noFill/>
        </p:spPr>
        <p:txBody>
          <a:bodyPr wrap="none" rtlCol="0">
            <a:spAutoFit/>
          </a:bodyPr>
          <a:lstStyle/>
          <a:p>
            <a:pPr algn="r"/>
            <a:r>
              <a:rPr lang="en-GB" sz="3200" b="1" dirty="0" smtClean="0"/>
              <a:t>LO1 - </a:t>
            </a:r>
            <a:r>
              <a:rPr lang="en-GB" sz="3200" dirty="0" smtClean="0"/>
              <a:t>Understand Game Platform Types</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908720"/>
            <a:ext cx="8643998" cy="5040560"/>
          </a:xfrm>
        </p:spPr>
        <p:txBody>
          <a:bodyPr>
            <a:noAutofit/>
          </a:bodyPr>
          <a:lstStyle/>
          <a:p>
            <a:pPr marL="269875" indent="-255588">
              <a:spcBef>
                <a:spcPts val="0"/>
              </a:spcBef>
            </a:pPr>
            <a:r>
              <a:rPr lang="en-GB" sz="1420" b="1" dirty="0" smtClean="0"/>
              <a:t>Gadgets –</a:t>
            </a:r>
            <a:r>
              <a:rPr lang="en-GB" sz="1420" dirty="0" smtClean="0"/>
              <a:t> The Arcades had alternative controllers, something the consoles did not have until </a:t>
            </a:r>
            <a:r>
              <a:rPr lang="en-GB" sz="1420" dirty="0" err="1" smtClean="0"/>
              <a:t>Playstation</a:t>
            </a:r>
            <a:r>
              <a:rPr lang="en-GB" sz="1420" dirty="0" smtClean="0"/>
              <a:t> 1. Now the Wii has controllers for everything and Kinect you become the controller. In Arcades they had guns for Operation Wolf and </a:t>
            </a:r>
            <a:r>
              <a:rPr lang="en-GB" sz="1420" dirty="0" err="1" smtClean="0"/>
              <a:t>MacCready</a:t>
            </a:r>
            <a:r>
              <a:rPr lang="en-GB" sz="1420" dirty="0" smtClean="0"/>
              <a:t>, Snowboards, Basketballs, Car driving cabinets for driving games, Motorcycle controllers for Hang On, Hammers for Whack-a-Mole. Some of the more exaggerated Arcade machines had gyroscopes, force feedback, devices that would be considered fitness workout machines. These all added novelty value.</a:t>
            </a:r>
          </a:p>
          <a:p>
            <a:pPr marL="269875" indent="-255588">
              <a:spcBef>
                <a:spcPts val="0"/>
              </a:spcBef>
            </a:pPr>
            <a:r>
              <a:rPr lang="en-GB" sz="1420" dirty="0" smtClean="0"/>
              <a:t>Arcades became the testing round for Console release, companies such as Taito, Bally Midway, Sega, Bandai, Namco and Konami all made their fortunes in Arcades before transferring over to Consoles.</a:t>
            </a:r>
          </a:p>
          <a:p>
            <a:pPr marL="269875" indent="-255588">
              <a:spcBef>
                <a:spcPts val="0"/>
              </a:spcBef>
            </a:pPr>
            <a:r>
              <a:rPr lang="en-GB" sz="1420" dirty="0" smtClean="0"/>
              <a:t>Arcades became associated with holidays, Brighton, Bognor, Canvey Island, along with Candy Floss, Ice Cream and Chips. On the downside they have been blamed for most of the problems associated with gaming until recently, addiction, aggressive behaviour, expense, psychological removal from society.</a:t>
            </a:r>
          </a:p>
          <a:p>
            <a:pPr marL="269875" indent="-255588">
              <a:spcBef>
                <a:spcPts val="0"/>
              </a:spcBef>
            </a:pPr>
            <a:r>
              <a:rPr lang="en-GB" sz="1420" b="1" dirty="0" smtClean="0"/>
              <a:t>Hardware</a:t>
            </a:r>
            <a:r>
              <a:rPr lang="en-GB" sz="1420" dirty="0" smtClean="0"/>
              <a:t> – As the industry grew, the need for better graphics and action grew. Developments included Laser-disc (realistic graphics with animated overlays, see </a:t>
            </a:r>
            <a:r>
              <a:rPr lang="en-GB" sz="1420" dirty="0">
                <a:hlinkClick r:id="rId2"/>
              </a:rPr>
              <a:t>Mad Dog </a:t>
            </a:r>
            <a:r>
              <a:rPr lang="en-GB" sz="1420" dirty="0" err="1">
                <a:hlinkClick r:id="rId2"/>
              </a:rPr>
              <a:t>McCree</a:t>
            </a:r>
            <a:r>
              <a:rPr lang="en-GB" sz="1420" dirty="0" smtClean="0"/>
              <a:t> and </a:t>
            </a:r>
            <a:r>
              <a:rPr lang="en-GB" sz="1420" dirty="0" smtClean="0">
                <a:hlinkClick r:id="rId3"/>
              </a:rPr>
              <a:t>Dragons Lair</a:t>
            </a:r>
            <a:r>
              <a:rPr lang="en-GB" sz="1420" dirty="0" smtClean="0"/>
              <a:t>) Vector based games like Star wars maintained the action whereas graphic games like Sega Rally maintained the quality.</a:t>
            </a:r>
            <a:endParaRPr lang="en-GB" sz="1420" dirty="0"/>
          </a:p>
          <a:p>
            <a:pPr marL="0" indent="0">
              <a:spcBef>
                <a:spcPts val="0"/>
              </a:spcBef>
              <a:buNone/>
            </a:pPr>
            <a:r>
              <a:rPr lang="en-GB" sz="1420" b="1" dirty="0" smtClean="0"/>
              <a:t>P1.2 - Task 02</a:t>
            </a:r>
            <a:r>
              <a:rPr lang="en-GB" sz="1420" dirty="0" smtClean="0"/>
              <a:t> – Introduce the Arcade game market and different  hardware requirements and describe the background for the industry using game examples.</a:t>
            </a:r>
          </a:p>
          <a:p>
            <a:pPr marL="0" indent="0">
              <a:spcBef>
                <a:spcPts val="0"/>
              </a:spcBef>
              <a:buNone/>
            </a:pPr>
            <a:r>
              <a:rPr lang="en-GB" sz="1420" b="1" dirty="0"/>
              <a:t>M1.1 – Task 0</a:t>
            </a:r>
            <a:r>
              <a:rPr lang="en-GB" sz="1420" b="1" dirty="0" smtClean="0"/>
              <a:t>3 </a:t>
            </a:r>
            <a:r>
              <a:rPr lang="en-GB" sz="1420" b="1" dirty="0"/>
              <a:t>– </a:t>
            </a:r>
            <a:r>
              <a:rPr lang="en-GB" sz="1420" dirty="0"/>
              <a:t>Describe how </a:t>
            </a:r>
            <a:r>
              <a:rPr lang="en-GB" sz="1420" dirty="0" smtClean="0"/>
              <a:t>the Arcade </a:t>
            </a:r>
            <a:r>
              <a:rPr lang="en-GB" sz="1420" dirty="0"/>
              <a:t>platform </a:t>
            </a:r>
            <a:r>
              <a:rPr lang="en-GB" sz="1420" dirty="0" smtClean="0"/>
              <a:t>type has </a:t>
            </a:r>
            <a:r>
              <a:rPr lang="en-GB" sz="1420" dirty="0"/>
              <a:t>developed over time </a:t>
            </a:r>
          </a:p>
          <a:p>
            <a:pPr marL="0" indent="0">
              <a:spcBef>
                <a:spcPts val="0"/>
              </a:spcBef>
              <a:buNone/>
            </a:pPr>
            <a:r>
              <a:rPr lang="en-GB" sz="1420" b="1" dirty="0" smtClean="0"/>
              <a:t>D1.1 </a:t>
            </a:r>
            <a:r>
              <a:rPr lang="en-GB" sz="1420" b="1" dirty="0"/>
              <a:t>– Task </a:t>
            </a:r>
            <a:r>
              <a:rPr lang="en-GB" sz="1420" b="1" dirty="0" smtClean="0"/>
              <a:t>04 – </a:t>
            </a:r>
            <a:r>
              <a:rPr lang="en-GB" sz="1420" dirty="0"/>
              <a:t>R</a:t>
            </a:r>
            <a:r>
              <a:rPr lang="en-GB" sz="1420" dirty="0" smtClean="0"/>
              <a:t>esearch and explore the </a:t>
            </a:r>
            <a:r>
              <a:rPr lang="en-GB" sz="1420" dirty="0"/>
              <a:t>potential future </a:t>
            </a:r>
            <a:r>
              <a:rPr lang="en-GB" sz="1420" dirty="0" smtClean="0"/>
              <a:t>of the Arcade Gaming platform </a:t>
            </a:r>
            <a:endParaRPr lang="en-GB" sz="1420" dirty="0"/>
          </a:p>
          <a:p>
            <a:pPr marL="109728" indent="0">
              <a:spcBef>
                <a:spcPts val="0"/>
              </a:spcBef>
              <a:buNone/>
            </a:pPr>
            <a:endParaRPr lang="en-GB" sz="1420" dirty="0" smtClean="0"/>
          </a:p>
        </p:txBody>
      </p:sp>
      <p:sp>
        <p:nvSpPr>
          <p:cNvPr id="2" name="Title 1"/>
          <p:cNvSpPr>
            <a:spLocks noGrp="1"/>
          </p:cNvSpPr>
          <p:nvPr>
            <p:ph type="title"/>
          </p:nvPr>
        </p:nvSpPr>
        <p:spPr>
          <a:xfrm>
            <a:off x="285720" y="71414"/>
            <a:ext cx="8678768" cy="765298"/>
          </a:xfrm>
        </p:spPr>
        <p:txBody>
          <a:bodyPr>
            <a:noAutofit/>
          </a:bodyPr>
          <a:lstStyle/>
          <a:p>
            <a:r>
              <a:rPr lang="en-GB" sz="3200" dirty="0"/>
              <a:t>P1.2 - Platform types - Arcades</a:t>
            </a:r>
            <a:endParaRPr lang="en-GB" sz="3200" b="1" dirty="0"/>
          </a:p>
        </p:txBody>
      </p:sp>
      <p:graphicFrame>
        <p:nvGraphicFramePr>
          <p:cNvPr id="16" name="Table 15"/>
          <p:cNvGraphicFramePr>
            <a:graphicFrameLocks noGrp="1"/>
          </p:cNvGraphicFramePr>
          <p:nvPr>
            <p:extLst>
              <p:ext uri="{D42A27DB-BD31-4B8C-83A1-F6EECF244321}">
                <p14:modId xmlns:p14="http://schemas.microsoft.com/office/powerpoint/2010/main" val="3920572628"/>
              </p:ext>
            </p:extLst>
          </p:nvPr>
        </p:nvGraphicFramePr>
        <p:xfrm>
          <a:off x="395536" y="5805264"/>
          <a:ext cx="8568952" cy="741680"/>
        </p:xfrm>
        <a:graphic>
          <a:graphicData uri="http://schemas.openxmlformats.org/drawingml/2006/table">
            <a:tbl>
              <a:tblPr firstRow="1" bandRow="1">
                <a:tableStyleId>{5C22544A-7EE6-4342-B048-85BDC9FD1C3A}</a:tableStyleId>
              </a:tblPr>
              <a:tblGrid>
                <a:gridCol w="2705304"/>
                <a:gridCol w="1901025"/>
                <a:gridCol w="2207831"/>
                <a:gridCol w="1754792"/>
              </a:tblGrid>
              <a:tr h="370840">
                <a:tc>
                  <a:txBody>
                    <a:bodyPr/>
                    <a:lstStyle/>
                    <a:p>
                      <a:pPr algn="ctr"/>
                      <a:r>
                        <a:rPr lang="en-GB" sz="1600" dirty="0" smtClean="0"/>
                        <a:t>Background and History</a:t>
                      </a:r>
                      <a:endParaRPr lang="en-GB" sz="1600" dirty="0"/>
                    </a:p>
                  </a:txBody>
                  <a:tcPr/>
                </a:tc>
                <a:tc>
                  <a:txBody>
                    <a:bodyPr/>
                    <a:lstStyle/>
                    <a:p>
                      <a:pPr algn="ctr"/>
                      <a:r>
                        <a:rPr lang="en-GB" sz="1600" dirty="0" smtClean="0"/>
                        <a:t>Coin Operated</a:t>
                      </a:r>
                      <a:endParaRPr lang="en-GB" sz="1600" dirty="0"/>
                    </a:p>
                  </a:txBody>
                  <a:tcPr/>
                </a:tc>
                <a:tc>
                  <a:txBody>
                    <a:bodyPr/>
                    <a:lstStyle/>
                    <a:p>
                      <a:pPr algn="ctr"/>
                      <a:r>
                        <a:rPr lang="en-GB" sz="1600" dirty="0" smtClean="0"/>
                        <a:t>Vector</a:t>
                      </a:r>
                      <a:endParaRPr lang="en-GB" sz="1600" dirty="0"/>
                    </a:p>
                  </a:txBody>
                  <a:tcPr/>
                </a:tc>
                <a:tc>
                  <a:txBody>
                    <a:bodyPr/>
                    <a:lstStyle/>
                    <a:p>
                      <a:pPr algn="ctr"/>
                      <a:r>
                        <a:rPr lang="en-GB" sz="1600" dirty="0" smtClean="0"/>
                        <a:t>Laser-disc</a:t>
                      </a:r>
                      <a:endParaRPr lang="en-GB" sz="1600" dirty="0"/>
                    </a:p>
                  </a:txBody>
                  <a:tcPr/>
                </a:tc>
              </a:tr>
              <a:tr h="370840">
                <a:tc gridSpan="2">
                  <a:txBody>
                    <a:bodyPr/>
                    <a:lstStyle/>
                    <a:p>
                      <a:pPr algn="ctr"/>
                      <a:r>
                        <a:rPr lang="en-GB" sz="1600" dirty="0" smtClean="0"/>
                        <a:t>How it has developed over time (M)</a:t>
                      </a:r>
                      <a:endParaRPr lang="en-GB" sz="1600" dirty="0"/>
                    </a:p>
                  </a:txBody>
                  <a:tcPr/>
                </a:tc>
                <a:tc hMerge="1">
                  <a:txBody>
                    <a:bodyPr/>
                    <a:lstStyle/>
                    <a:p>
                      <a:pPr algn="ctr"/>
                      <a:endParaRPr lang="en-GB" sz="1600" dirty="0"/>
                    </a:p>
                  </a:txBody>
                  <a:tcPr/>
                </a:tc>
                <a:tc gridSpan="2">
                  <a:txBody>
                    <a:bodyPr/>
                    <a:lstStyle/>
                    <a:p>
                      <a:pPr algn="ctr"/>
                      <a:r>
                        <a:rPr lang="en-GB" sz="1600" dirty="0" smtClean="0"/>
                        <a:t>Potential Future Developments (D)</a:t>
                      </a:r>
                      <a:endParaRPr lang="en-GB" sz="1600" dirty="0"/>
                    </a:p>
                  </a:txBody>
                  <a:tcPr/>
                </a:tc>
                <a:tc hMerge="1">
                  <a:txBody>
                    <a:bodyPr/>
                    <a:lstStyle/>
                    <a:p>
                      <a:pPr algn="ctr"/>
                      <a:endParaRPr lang="en-GB" sz="1600" dirty="0"/>
                    </a:p>
                  </a:txBody>
                  <a:tcPr/>
                </a:tc>
              </a:tr>
            </a:tbl>
          </a:graphicData>
        </a:graphic>
      </p:graphicFrame>
    </p:spTree>
    <p:extLst>
      <p:ext uri="{BB962C8B-B14F-4D97-AF65-F5344CB8AC3E}">
        <p14:creationId xmlns:p14="http://schemas.microsoft.com/office/powerpoint/2010/main" val="3552017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640960" cy="648072"/>
          </a:xfrm>
        </p:spPr>
        <p:txBody>
          <a:bodyPr>
            <a:normAutofit fontScale="90000"/>
          </a:bodyPr>
          <a:lstStyle/>
          <a:p>
            <a:r>
              <a:rPr lang="en-GB" dirty="0" smtClean="0"/>
              <a:t>P1.3 </a:t>
            </a:r>
            <a:r>
              <a:rPr lang="en-GB" dirty="0"/>
              <a:t>- Platform types - </a:t>
            </a:r>
            <a:r>
              <a:rPr lang="en-GB" dirty="0" smtClean="0"/>
              <a:t>Consoles</a:t>
            </a:r>
            <a:endParaRPr lang="en-GB" dirty="0"/>
          </a:p>
        </p:txBody>
      </p:sp>
      <p:sp>
        <p:nvSpPr>
          <p:cNvPr id="3" name="Content Placeholder 2"/>
          <p:cNvSpPr>
            <a:spLocks noGrp="1"/>
          </p:cNvSpPr>
          <p:nvPr>
            <p:ph idx="1"/>
          </p:nvPr>
        </p:nvSpPr>
        <p:spPr>
          <a:xfrm>
            <a:off x="179512" y="764704"/>
            <a:ext cx="8712968" cy="5593254"/>
          </a:xfrm>
        </p:spPr>
        <p:txBody>
          <a:bodyPr>
            <a:normAutofit fontScale="92500" lnSpcReduction="10000"/>
          </a:bodyPr>
          <a:lstStyle/>
          <a:p>
            <a:r>
              <a:rPr lang="en-GB" sz="1600" dirty="0" smtClean="0"/>
              <a:t>Alongside the Arcades came the Consoles, see slide 5, often running one step behind with aspirations of being better. When Arcades reached their apogee around 1990, consoles and computers took over, the quality of the graphics and sound steadily improving with each generation when the arcades had reached their technical peak. Every three year a new console would push the market, doubling the bit rate, strengthening the graphics, adding a new UPS to each product, tape became cards became cartridges, CD’S DVD’s Blue Ray. UHF became SCART, HDMI, resolution, interactivity, screen size, all developments that pushed the market onwards.</a:t>
            </a:r>
          </a:p>
          <a:p>
            <a:r>
              <a:rPr lang="en-GB" sz="1600" dirty="0" smtClean="0"/>
              <a:t>And with this games moved on, longer, higher quality, faster, more real. With the newest generation it is not even about games, multimedia, home entertainment systems, DVD players, Skype, Kinect, Wii Sports etc. Newspapers report this is the last generation, but they said that about the others too.</a:t>
            </a:r>
          </a:p>
          <a:p>
            <a:r>
              <a:rPr lang="en-GB" sz="1600" dirty="0" smtClean="0"/>
              <a:t>Below you will find a number of links to guides about the current games consoles.</a:t>
            </a:r>
          </a:p>
          <a:p>
            <a:r>
              <a:rPr lang="en-GB" sz="1600" dirty="0" smtClean="0"/>
              <a:t>This </a:t>
            </a:r>
            <a:r>
              <a:rPr lang="en-GB" sz="1600" b="1" dirty="0" smtClean="0"/>
              <a:t>should not </a:t>
            </a:r>
            <a:r>
              <a:rPr lang="en-GB" sz="1600" dirty="0" smtClean="0"/>
              <a:t>and </a:t>
            </a:r>
            <a:r>
              <a:rPr lang="en-GB" sz="1600" b="1" dirty="0" smtClean="0"/>
              <a:t>does not </a:t>
            </a:r>
            <a:r>
              <a:rPr lang="en-GB" sz="1600" dirty="0" smtClean="0"/>
              <a:t>replace your own research but acts as a starting point.</a:t>
            </a:r>
          </a:p>
          <a:p>
            <a:r>
              <a:rPr lang="en-GB" sz="1600" dirty="0" smtClean="0"/>
              <a:t>Wikipedia is also another good website – just make sure you double check the validity of the information.</a:t>
            </a:r>
          </a:p>
          <a:p>
            <a:r>
              <a:rPr lang="en-GB" sz="1600" dirty="0" smtClean="0">
                <a:hlinkClick r:id="rId2"/>
              </a:rPr>
              <a:t>http://arstechnica.com/gaming/news/2008/11/afeature-guide-to-current-generation-gaming-consoles.ars</a:t>
            </a:r>
            <a:r>
              <a:rPr lang="en-GB" sz="1600" dirty="0" smtClean="0"/>
              <a:t> </a:t>
            </a:r>
          </a:p>
          <a:p>
            <a:r>
              <a:rPr lang="en-GB" sz="1600" dirty="0" smtClean="0">
                <a:hlinkClick r:id="rId3"/>
              </a:rPr>
              <a:t>http://products.howstuffworks.com/video-game-console-reviews.htm</a:t>
            </a:r>
            <a:endParaRPr lang="en-GB" sz="1600" dirty="0" smtClean="0"/>
          </a:p>
          <a:p>
            <a:r>
              <a:rPr lang="en-US" sz="1600" u="sng" dirty="0" smtClean="0">
                <a:hlinkClick r:id="rId3"/>
              </a:rPr>
              <a:t>http://products.howstuffworks.com/video-game-console-reviews.htm</a:t>
            </a:r>
            <a:endParaRPr lang="en-US" sz="1600" dirty="0" smtClean="0"/>
          </a:p>
          <a:p>
            <a:r>
              <a:rPr lang="en-US" sz="1600" u="sng" dirty="0" smtClean="0">
                <a:hlinkClick r:id="rId4"/>
              </a:rPr>
              <a:t>http://www.consumersearch.com/video-game-consoles</a:t>
            </a:r>
            <a:endParaRPr lang="en-US" sz="1600" dirty="0" smtClean="0"/>
          </a:p>
          <a:p>
            <a:r>
              <a:rPr lang="en-US" sz="1600" u="sng" dirty="0" smtClean="0">
                <a:hlinkClick r:id="rId5"/>
              </a:rPr>
              <a:t>http://www.dooyoo.co.uk/video-game-console/</a:t>
            </a:r>
            <a:endParaRPr lang="en-US" sz="1600" dirty="0" smtClean="0"/>
          </a:p>
          <a:p>
            <a:r>
              <a:rPr lang="en-US" sz="1600" u="sng" dirty="0" smtClean="0">
                <a:hlinkClick r:id="rId6"/>
              </a:rPr>
              <a:t>http://www.getprice.com.au/game-consoles.htm</a:t>
            </a:r>
            <a:endParaRPr lang="en-US" sz="1600" u="sng" dirty="0" smtClean="0"/>
          </a:p>
          <a:p>
            <a:pPr>
              <a:buNone/>
            </a:pPr>
            <a:endParaRPr lang="en-US" sz="1600" dirty="0" smtClean="0"/>
          </a:p>
        </p:txBody>
      </p:sp>
    </p:spTree>
    <p:extLst>
      <p:ext uri="{BB962C8B-B14F-4D97-AF65-F5344CB8AC3E}">
        <p14:creationId xmlns:p14="http://schemas.microsoft.com/office/powerpoint/2010/main" val="706400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760640"/>
          </a:xfrm>
        </p:spPr>
        <p:txBody>
          <a:bodyPr>
            <a:noAutofit/>
          </a:bodyPr>
          <a:lstStyle/>
          <a:p>
            <a:pPr marL="255588" indent="-255588"/>
            <a:r>
              <a:rPr lang="en-GB" sz="1200" b="1" dirty="0" smtClean="0"/>
              <a:t>CPU</a:t>
            </a:r>
            <a:r>
              <a:rPr lang="en-GB" sz="1200" dirty="0" smtClean="0"/>
              <a:t> - Number </a:t>
            </a:r>
            <a:r>
              <a:rPr lang="en-GB" sz="1200" dirty="0"/>
              <a:t>of Cores/Threads: </a:t>
            </a:r>
            <a:r>
              <a:rPr lang="en-GB" sz="1200" dirty="0" smtClean="0"/>
              <a:t>8/8</a:t>
            </a:r>
            <a:endParaRPr lang="en-GB" sz="1200" dirty="0"/>
          </a:p>
          <a:p>
            <a:pPr marL="450850" lvl="1" indent="-177800"/>
            <a:r>
              <a:rPr lang="en-GB" sz="1200" dirty="0"/>
              <a:t>Frequency: speculated to be running a base clock speed of 1.6 </a:t>
            </a:r>
            <a:r>
              <a:rPr lang="en-GB" sz="1200" dirty="0" err="1"/>
              <a:t>Ghz</a:t>
            </a:r>
            <a:r>
              <a:rPr lang="en-GB" sz="1200" dirty="0"/>
              <a:t> </a:t>
            </a:r>
            <a:r>
              <a:rPr lang="en-GB" sz="1200" dirty="0" smtClean="0"/>
              <a:t/>
            </a:r>
            <a:br>
              <a:rPr lang="en-GB" sz="1200" dirty="0" smtClean="0"/>
            </a:br>
            <a:r>
              <a:rPr lang="en-GB" sz="1200" dirty="0" smtClean="0"/>
              <a:t>on </a:t>
            </a:r>
            <a:r>
              <a:rPr lang="en-GB" sz="1200" dirty="0"/>
              <a:t>a 2.75 </a:t>
            </a:r>
            <a:r>
              <a:rPr lang="en-GB" sz="1200" dirty="0" err="1"/>
              <a:t>Ghz</a:t>
            </a:r>
            <a:r>
              <a:rPr lang="en-GB" sz="1200" dirty="0"/>
              <a:t> capable chip </a:t>
            </a:r>
          </a:p>
          <a:p>
            <a:pPr marL="450850" lvl="1" indent="-177800"/>
            <a:r>
              <a:rPr lang="en-GB" sz="1200" dirty="0"/>
              <a:t>Shared L2 Cache: 2 x 2 </a:t>
            </a:r>
            <a:r>
              <a:rPr lang="en-GB" sz="1200" dirty="0" smtClean="0"/>
              <a:t>MB</a:t>
            </a:r>
            <a:endParaRPr lang="en-GB" sz="1200" dirty="0"/>
          </a:p>
          <a:p>
            <a:pPr marL="450850" lvl="1" indent="-177800"/>
            <a:r>
              <a:rPr lang="en-GB" sz="1200" dirty="0" smtClean="0"/>
              <a:t>Custom </a:t>
            </a:r>
            <a:r>
              <a:rPr lang="en-GB" sz="1200" dirty="0"/>
              <a:t>CPU for background processing such as downloading and </a:t>
            </a:r>
            <a:r>
              <a:rPr lang="en-GB" sz="1200" dirty="0" smtClean="0"/>
              <a:t/>
            </a:r>
            <a:br>
              <a:rPr lang="en-GB" sz="1200" dirty="0" smtClean="0"/>
            </a:br>
            <a:r>
              <a:rPr lang="en-GB" sz="1200" dirty="0" smtClean="0"/>
              <a:t>recording </a:t>
            </a:r>
            <a:r>
              <a:rPr lang="en-GB" sz="1200" dirty="0"/>
              <a:t>gameplay. </a:t>
            </a:r>
          </a:p>
          <a:p>
            <a:pPr marL="255588" indent="-255588"/>
            <a:r>
              <a:rPr lang="en-GB" sz="1200" b="1" dirty="0"/>
              <a:t>GPU</a:t>
            </a:r>
            <a:r>
              <a:rPr lang="en-GB" sz="1200" dirty="0"/>
              <a:t>: AMD next-generation Radeon based graphics engine </a:t>
            </a:r>
          </a:p>
          <a:p>
            <a:pPr marL="450850" lvl="1" indent="-177800"/>
            <a:r>
              <a:rPr lang="en-GB" sz="1200" dirty="0"/>
              <a:t>Peak Shader Throughput: 69.420 </a:t>
            </a:r>
            <a:r>
              <a:rPr lang="en-GB" sz="1200" dirty="0" smtClean="0"/>
              <a:t>TFLOPS</a:t>
            </a:r>
            <a:endParaRPr lang="en-GB" sz="1200" dirty="0"/>
          </a:p>
          <a:p>
            <a:pPr marL="450850" lvl="1" indent="-177800"/>
            <a:r>
              <a:rPr lang="en-GB" sz="1200" dirty="0"/>
              <a:t>GPU Cores: </a:t>
            </a:r>
            <a:r>
              <a:rPr lang="en-GB" sz="1200" dirty="0" smtClean="0"/>
              <a:t>1152</a:t>
            </a:r>
            <a:endParaRPr lang="en-GB" sz="1200" dirty="0"/>
          </a:p>
          <a:p>
            <a:pPr marL="450850" lvl="1" indent="-177800"/>
            <a:r>
              <a:rPr lang="en-GB" sz="1200" dirty="0"/>
              <a:t>GPU Clock: 800 </a:t>
            </a:r>
            <a:r>
              <a:rPr lang="en-GB" sz="1200" dirty="0" smtClean="0"/>
              <a:t>MHz</a:t>
            </a:r>
            <a:endParaRPr lang="en-GB" sz="1200" dirty="0"/>
          </a:p>
          <a:p>
            <a:pPr marL="255588" indent="-255588"/>
            <a:r>
              <a:rPr lang="en-GB" sz="1200" b="1" dirty="0"/>
              <a:t>Memory</a:t>
            </a:r>
            <a:r>
              <a:rPr lang="en-GB" sz="1200" dirty="0"/>
              <a:t>: 8GB </a:t>
            </a:r>
            <a:r>
              <a:rPr lang="en-GB" sz="1200" dirty="0" smtClean="0"/>
              <a:t>GDDR5, Frequency</a:t>
            </a:r>
            <a:r>
              <a:rPr lang="en-GB" sz="1200" dirty="0"/>
              <a:t>: 5500 </a:t>
            </a:r>
            <a:r>
              <a:rPr lang="en-GB" sz="1200" dirty="0" smtClean="0"/>
              <a:t>MHz, System </a:t>
            </a:r>
            <a:r>
              <a:rPr lang="en-GB" sz="1200" dirty="0"/>
              <a:t>Memory Bus: </a:t>
            </a:r>
            <a:r>
              <a:rPr lang="en-GB" sz="1200" dirty="0" smtClean="0"/>
              <a:t>256-bit, System </a:t>
            </a:r>
            <a:r>
              <a:rPr lang="en-GB" sz="1200" dirty="0"/>
              <a:t>Memory Bandwidth: 176.0 </a:t>
            </a:r>
            <a:r>
              <a:rPr lang="en-GB" sz="1200" dirty="0" smtClean="0"/>
              <a:t>GB/s</a:t>
            </a:r>
            <a:endParaRPr lang="en-GB" sz="1200" dirty="0"/>
          </a:p>
          <a:p>
            <a:pPr marL="255588" indent="-255588"/>
            <a:r>
              <a:rPr lang="en-GB" sz="1200" b="1" dirty="0"/>
              <a:t>Storage size:</a:t>
            </a:r>
            <a:r>
              <a:rPr lang="en-GB" sz="1200" dirty="0"/>
              <a:t> 500GB hard disk drive, user </a:t>
            </a:r>
            <a:r>
              <a:rPr lang="en-GB" sz="1200" dirty="0" smtClean="0"/>
              <a:t>removable</a:t>
            </a:r>
            <a:endParaRPr lang="en-GB" sz="1200" dirty="0"/>
          </a:p>
          <a:p>
            <a:pPr marL="255588" indent="-255588"/>
            <a:r>
              <a:rPr lang="en-GB" sz="1200" b="1" dirty="0"/>
              <a:t>External dimensions</a:t>
            </a:r>
            <a:r>
              <a:rPr lang="en-GB" sz="1200" dirty="0"/>
              <a:t>: Approximately 275 x 53 x 305 mm </a:t>
            </a:r>
          </a:p>
          <a:p>
            <a:pPr marL="255588" indent="-255588"/>
            <a:r>
              <a:rPr lang="en-GB" sz="1200" b="1" dirty="0"/>
              <a:t>Mass</a:t>
            </a:r>
            <a:r>
              <a:rPr lang="en-GB" sz="1200" dirty="0"/>
              <a:t>: </a:t>
            </a:r>
            <a:r>
              <a:rPr lang="en-GB" sz="1200" dirty="0" err="1"/>
              <a:t>Approx</a:t>
            </a:r>
            <a:r>
              <a:rPr lang="en-GB" sz="1200" dirty="0"/>
              <a:t> 2.8 kg (6.2 </a:t>
            </a:r>
            <a:r>
              <a:rPr lang="en-GB" sz="1200" dirty="0" err="1"/>
              <a:t>lb</a:t>
            </a:r>
            <a:r>
              <a:rPr lang="en-GB" sz="1200" dirty="0"/>
              <a:t>) </a:t>
            </a:r>
          </a:p>
          <a:p>
            <a:pPr marL="255588" indent="-255588"/>
            <a:r>
              <a:rPr lang="en-GB" sz="1200" b="1" dirty="0"/>
              <a:t>BD/DVD drive (read only)</a:t>
            </a:r>
            <a:r>
              <a:rPr lang="en-GB" sz="1200" dirty="0"/>
              <a:t>: BD x 6 CAV, DVD x 8 CAV, Blu-ray and DVD playback, no audio CD support </a:t>
            </a:r>
          </a:p>
          <a:p>
            <a:pPr marL="255588" indent="-255588"/>
            <a:r>
              <a:rPr lang="en-GB" sz="1200" b="1" dirty="0"/>
              <a:t>Input/Output</a:t>
            </a:r>
            <a:r>
              <a:rPr lang="en-GB" sz="1200" dirty="0"/>
              <a:t>: Super-Speed </a:t>
            </a:r>
            <a:r>
              <a:rPr lang="en-GB" sz="1200" dirty="0" err="1"/>
              <a:t>USBx</a:t>
            </a:r>
            <a:r>
              <a:rPr lang="en-GB" sz="1200" dirty="0"/>
              <a:t> (USB 3.0) port x2, AUX port x1 </a:t>
            </a:r>
          </a:p>
          <a:p>
            <a:pPr marL="255588" indent="-255588"/>
            <a:r>
              <a:rPr lang="en-GB" sz="1200" b="1" dirty="0"/>
              <a:t>Networking</a:t>
            </a:r>
            <a:r>
              <a:rPr lang="en-GB" sz="1200" dirty="0"/>
              <a:t>: Ethernet x1, IEEE 802.11b/g/n (2.4 GHz only), Bluetooth 2.1+EDR </a:t>
            </a:r>
          </a:p>
          <a:p>
            <a:pPr marL="255588" indent="-255588"/>
            <a:r>
              <a:rPr lang="en-GB" sz="1200" b="1" dirty="0"/>
              <a:t>AV output</a:t>
            </a:r>
            <a:r>
              <a:rPr lang="en-GB" sz="1200" dirty="0"/>
              <a:t>: HDMI out port, digital out optical port. SD output is supported for lower-resolution displays. HD output at 720p, 1080p and 1080i.  </a:t>
            </a:r>
          </a:p>
          <a:p>
            <a:pPr marL="255588" indent="-255588"/>
            <a:r>
              <a:rPr lang="en-GB" sz="1200" b="1" dirty="0"/>
              <a:t>Included Peripherals</a:t>
            </a:r>
            <a:r>
              <a:rPr lang="en-GB" sz="1200" dirty="0"/>
              <a:t>: PlayStation 4 system x1, Wireless controller (</a:t>
            </a:r>
            <a:r>
              <a:rPr lang="en-GB" sz="1200" dirty="0" err="1"/>
              <a:t>DualShock</a:t>
            </a:r>
            <a:r>
              <a:rPr lang="en-GB" sz="1200" dirty="0"/>
              <a:t> 4) x1, Mono headset x1, AC power cord x1, HDMI cable x1, USB cable x1 </a:t>
            </a:r>
          </a:p>
          <a:p>
            <a:pPr marL="255588" indent="-255588"/>
            <a:r>
              <a:rPr lang="en-GB" sz="1200" b="1" dirty="0" smtClean="0"/>
              <a:t>Legacy </a:t>
            </a:r>
            <a:r>
              <a:rPr lang="en-GB" sz="1200" b="1" dirty="0"/>
              <a:t>Support </a:t>
            </a:r>
            <a:r>
              <a:rPr lang="en-GB" sz="1200" b="1" dirty="0" smtClean="0"/>
              <a:t> - </a:t>
            </a:r>
            <a:r>
              <a:rPr lang="en-GB" sz="1200" dirty="0" smtClean="0"/>
              <a:t>PlayStation </a:t>
            </a:r>
            <a:r>
              <a:rPr lang="en-GB" sz="1200" dirty="0"/>
              <a:t>4 does not support direct backward compatibility with PlayStation 3 </a:t>
            </a:r>
            <a:r>
              <a:rPr lang="en-GB" sz="1200" dirty="0" smtClean="0"/>
              <a:t>media.</a:t>
            </a:r>
            <a:endParaRPr lang="en-GB" sz="1200" dirty="0"/>
          </a:p>
          <a:p>
            <a:pPr marL="255588" indent="-255588"/>
            <a:r>
              <a:rPr lang="en-GB" sz="1200" b="1" dirty="0" err="1"/>
              <a:t>DualShock</a:t>
            </a:r>
            <a:r>
              <a:rPr lang="en-GB" sz="1200" b="1" dirty="0"/>
              <a:t> 4 </a:t>
            </a:r>
            <a:r>
              <a:rPr lang="en-GB" sz="1200" b="1" dirty="0" smtClean="0"/>
              <a:t> - </a:t>
            </a:r>
            <a:r>
              <a:rPr lang="en-GB" sz="1200" dirty="0" err="1" smtClean="0"/>
              <a:t>DualShock</a:t>
            </a:r>
            <a:r>
              <a:rPr lang="en-GB" sz="1200" dirty="0" smtClean="0"/>
              <a:t> </a:t>
            </a:r>
            <a:r>
              <a:rPr lang="en-GB" sz="1200" dirty="0"/>
              <a:t>4 </a:t>
            </a:r>
            <a:r>
              <a:rPr lang="en-GB" sz="1200" dirty="0" smtClean="0"/>
              <a:t>has an </a:t>
            </a:r>
            <a:r>
              <a:rPr lang="en-GB" sz="1200" dirty="0"/>
              <a:t>integrated touch pad, headset jack, share button, and LED player identifier</a:t>
            </a:r>
            <a:r>
              <a:rPr lang="en-GB" sz="1200" dirty="0" smtClean="0"/>
              <a:t>.</a:t>
            </a:r>
            <a:endParaRPr lang="en-GB" sz="1200" dirty="0"/>
          </a:p>
          <a:p>
            <a:pPr marL="255588" indent="-255588"/>
            <a:r>
              <a:rPr lang="en-GB" sz="1200" b="1" dirty="0" smtClean="0"/>
              <a:t>PlayStation </a:t>
            </a:r>
            <a:r>
              <a:rPr lang="en-GB" sz="1200" b="1" dirty="0"/>
              <a:t>Camera </a:t>
            </a:r>
            <a:r>
              <a:rPr lang="en-GB" sz="1200" b="1" dirty="0" smtClean="0"/>
              <a:t> - </a:t>
            </a:r>
            <a:r>
              <a:rPr lang="en-GB" sz="1200" dirty="0" smtClean="0"/>
              <a:t>The </a:t>
            </a:r>
            <a:r>
              <a:rPr lang="en-GB" sz="1200" dirty="0"/>
              <a:t>PlayStation Camera has a 1280x800 pixel sensor capable of capturing video at </a:t>
            </a:r>
            <a:r>
              <a:rPr lang="en-GB" sz="1200" dirty="0" smtClean="0"/>
              <a:t>60fps.</a:t>
            </a:r>
            <a:endParaRPr lang="en-GB" sz="1200" dirty="0"/>
          </a:p>
        </p:txBody>
      </p:sp>
      <p:sp>
        <p:nvSpPr>
          <p:cNvPr id="7" name="Title 1"/>
          <p:cNvSpPr txBox="1">
            <a:spLocks/>
          </p:cNvSpPr>
          <p:nvPr/>
        </p:nvSpPr>
        <p:spPr>
          <a:xfrm>
            <a:off x="323528" y="116632"/>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PS4</a:t>
            </a:r>
            <a:endParaRPr lang="en-GB" dirty="0"/>
          </a:p>
        </p:txBody>
      </p:sp>
      <p:pic>
        <p:nvPicPr>
          <p:cNvPr id="1026" name="Picture 2" descr="http://oyster.ignimgs.com/mediawiki/apis.ign.com/ps4/thumb/c/ca/PS4_IMG_1_0431_Layer_15.jpg/468px-PS4_IMG_1_0431_Layer_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8431" y="764704"/>
            <a:ext cx="2806057" cy="1576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0402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48" y="692696"/>
            <a:ext cx="8758270" cy="5879576"/>
          </a:xfrm>
        </p:spPr>
        <p:txBody>
          <a:bodyPr>
            <a:noAutofit/>
          </a:bodyPr>
          <a:lstStyle/>
          <a:p>
            <a:r>
              <a:rPr lang="en-US" sz="1360" b="1" dirty="0" smtClean="0"/>
              <a:t>Manufacturer</a:t>
            </a:r>
            <a:r>
              <a:rPr lang="en-US" sz="1360" dirty="0" smtClean="0"/>
              <a:t> - Sony, Foxconn and ASUSTeK for SCEI</a:t>
            </a:r>
          </a:p>
          <a:p>
            <a:r>
              <a:rPr lang="en-US" sz="1360" b="1" dirty="0" smtClean="0"/>
              <a:t>Product family </a:t>
            </a:r>
            <a:r>
              <a:rPr lang="en-US" sz="1360" dirty="0" smtClean="0"/>
              <a:t>- PlayStation </a:t>
            </a:r>
          </a:p>
          <a:p>
            <a:r>
              <a:rPr lang="en-US" sz="1360" b="1" dirty="0" smtClean="0"/>
              <a:t>Type</a:t>
            </a:r>
            <a:r>
              <a:rPr lang="en-US" sz="1360" dirty="0" smtClean="0"/>
              <a:t> - Video game console </a:t>
            </a:r>
          </a:p>
          <a:p>
            <a:r>
              <a:rPr lang="en-US" sz="1360" b="1" dirty="0" smtClean="0"/>
              <a:t>Generation</a:t>
            </a:r>
            <a:r>
              <a:rPr lang="en-US" sz="1360" dirty="0" smtClean="0"/>
              <a:t> - Seventh generation era </a:t>
            </a:r>
          </a:p>
          <a:p>
            <a:r>
              <a:rPr lang="en-US" sz="1360" b="1" dirty="0" smtClean="0"/>
              <a:t>Retail availability </a:t>
            </a:r>
            <a:r>
              <a:rPr lang="en-US" sz="1360" dirty="0" smtClean="0"/>
              <a:t>- November 11, 2006</a:t>
            </a:r>
          </a:p>
          <a:p>
            <a:r>
              <a:rPr lang="en-US" sz="1360" b="1" dirty="0" smtClean="0"/>
              <a:t>Units sold </a:t>
            </a:r>
            <a:r>
              <a:rPr lang="en-US" sz="1360" dirty="0" smtClean="0"/>
              <a:t>- 80 million (as of December 31, 2012)</a:t>
            </a:r>
          </a:p>
          <a:p>
            <a:r>
              <a:rPr lang="en-US" sz="1360" b="1" dirty="0" smtClean="0"/>
              <a:t>Media</a:t>
            </a:r>
            <a:r>
              <a:rPr lang="en-US" sz="1360" dirty="0" smtClean="0"/>
              <a:t>  - Blu-ray Disc, DVD, CD (all models) Super Audio CD (20 GB, 60 GB, 80 GB (</a:t>
            </a:r>
            <a:r>
              <a:rPr lang="en-US" sz="1360" dirty="0" err="1" smtClean="0"/>
              <a:t>CECHExx</a:t>
            </a:r>
            <a:r>
              <a:rPr lang="en-US" sz="1360" dirty="0" smtClean="0"/>
              <a:t> models)</a:t>
            </a:r>
          </a:p>
          <a:p>
            <a:r>
              <a:rPr lang="en-US" sz="1360" b="1" dirty="0" smtClean="0"/>
              <a:t>Operating system </a:t>
            </a:r>
            <a:r>
              <a:rPr lang="en-US" sz="1360" dirty="0" smtClean="0"/>
              <a:t>- XrossMediaBar</a:t>
            </a:r>
          </a:p>
          <a:p>
            <a:r>
              <a:rPr lang="en-US" sz="1360" b="1" dirty="0" smtClean="0"/>
              <a:t>CPU</a:t>
            </a:r>
            <a:r>
              <a:rPr lang="en-US" sz="1360" dirty="0" smtClean="0"/>
              <a:t>  - 3.2 GHz Cell Broadband Engine with 1 PPE &amp; 7 SPEs </a:t>
            </a:r>
          </a:p>
          <a:p>
            <a:r>
              <a:rPr lang="en-US" sz="1360" dirty="0" smtClean="0"/>
              <a:t>Storage capacity - 2.5" SATA hard drive</a:t>
            </a:r>
            <a:br>
              <a:rPr lang="en-US" sz="1360" dirty="0" smtClean="0"/>
            </a:br>
            <a:r>
              <a:rPr lang="en-US" sz="1360" dirty="0" smtClean="0"/>
              <a:t>(20 GB, 40 GB, 60 GB, 80 GB, or 160 GB included) (upgradeable)</a:t>
            </a:r>
          </a:p>
          <a:p>
            <a:r>
              <a:rPr lang="en-US" sz="1360" b="1" dirty="0" smtClean="0"/>
              <a:t>Graphics</a:t>
            </a:r>
            <a:r>
              <a:rPr lang="en-US" sz="1360" dirty="0" smtClean="0"/>
              <a:t> - 550 MHz NVIDIA/SCEI RSX 'Reality Synthesizer' Controller input Sixaxis, </a:t>
            </a:r>
            <a:r>
              <a:rPr lang="en-US" sz="1360" dirty="0" err="1" smtClean="0"/>
              <a:t>DualShock</a:t>
            </a:r>
            <a:r>
              <a:rPr lang="en-US" sz="1360" dirty="0" smtClean="0"/>
              <a:t> 3</a:t>
            </a:r>
          </a:p>
          <a:p>
            <a:r>
              <a:rPr lang="en-US" sz="1360" b="1" dirty="0" smtClean="0"/>
              <a:t>Flash memory input</a:t>
            </a:r>
            <a:r>
              <a:rPr lang="en-US" sz="1360" dirty="0" smtClean="0"/>
              <a:t> MemoryStick/PRO/Duo* SD/MMC* CompactFlash/</a:t>
            </a:r>
            <a:r>
              <a:rPr lang="en-US" sz="1360" dirty="0" err="1" smtClean="0"/>
              <a:t>Microdrive</a:t>
            </a:r>
            <a:r>
              <a:rPr lang="en-US" sz="1360" dirty="0" smtClean="0"/>
              <a:t>* </a:t>
            </a:r>
          </a:p>
          <a:p>
            <a:r>
              <a:rPr lang="en-US" sz="1360" b="1" dirty="0" smtClean="0"/>
              <a:t>Audio/video output - </a:t>
            </a:r>
            <a:r>
              <a:rPr lang="en-US" sz="1360" dirty="0" smtClean="0"/>
              <a:t>HDMI 1.3a out , S/PDIF out, AV Multi out </a:t>
            </a:r>
          </a:p>
          <a:p>
            <a:pPr lvl="1"/>
            <a:r>
              <a:rPr lang="en-US" sz="1360" dirty="0" smtClean="0"/>
              <a:t>composite video/stereo audio cable** ,  S-Video cable,  SCART cable ,  component video cable </a:t>
            </a:r>
          </a:p>
          <a:p>
            <a:pPr lvl="1"/>
            <a:r>
              <a:rPr lang="en-US" sz="1360" dirty="0" smtClean="0"/>
              <a:t>D-Terminal cable </a:t>
            </a:r>
          </a:p>
          <a:p>
            <a:r>
              <a:rPr lang="en-US" sz="1360" b="1" dirty="0" smtClean="0"/>
              <a:t>Connectivity</a:t>
            </a:r>
            <a:r>
              <a:rPr lang="en-US" sz="1360" dirty="0" smtClean="0"/>
              <a:t> - IEEE 802.11b/g Wi-Fi***, Bluetooth 2.0 (EDR) , 4 × USB 2.0 (</a:t>
            </a:r>
            <a:r>
              <a:rPr lang="en-US" sz="1360" i="1" dirty="0" smtClean="0"/>
              <a:t>2 x in 40 GB model</a:t>
            </a:r>
            <a:r>
              <a:rPr lang="en-US" sz="1360" dirty="0" smtClean="0"/>
              <a:t>), Wired gigabit Ethernet </a:t>
            </a:r>
          </a:p>
          <a:p>
            <a:r>
              <a:rPr lang="en-US" sz="1360" b="1" dirty="0" smtClean="0"/>
              <a:t>Online services </a:t>
            </a:r>
            <a:r>
              <a:rPr lang="en-US" sz="1360" dirty="0" smtClean="0"/>
              <a:t>PlayStation Network</a:t>
            </a:r>
          </a:p>
          <a:p>
            <a:r>
              <a:rPr lang="en-US" sz="1360" b="1" dirty="0" smtClean="0"/>
              <a:t>Best-selling game </a:t>
            </a:r>
            <a:r>
              <a:rPr lang="en-US" sz="1360" dirty="0" smtClean="0"/>
              <a:t>- </a:t>
            </a:r>
            <a:r>
              <a:rPr lang="en-US" sz="1360" i="1" dirty="0" smtClean="0"/>
              <a:t>Metal Gear Solid 4</a:t>
            </a:r>
            <a:r>
              <a:rPr lang="en-US" sz="1360" dirty="0" smtClean="0"/>
              <a:t>, 4.5 million (as of December 31, 2008)</a:t>
            </a:r>
          </a:p>
          <a:p>
            <a:r>
              <a:rPr lang="en-US" sz="1360" dirty="0" smtClean="0"/>
              <a:t>Backward compatibility PlayStation (all models) PlayStation 2 (20 GB, 60 GB and </a:t>
            </a:r>
            <a:r>
              <a:rPr lang="en-US" sz="1360" dirty="0" err="1" smtClean="0"/>
              <a:t>CECHExx</a:t>
            </a:r>
            <a:r>
              <a:rPr lang="en-US" sz="1360" dirty="0" smtClean="0"/>
              <a:t> 80 GB models) Predecessor PlayStation 2</a:t>
            </a:r>
            <a:endParaRPr lang="en-US" sz="1360" dirty="0"/>
          </a:p>
        </p:txBody>
      </p:sp>
      <p:pic>
        <p:nvPicPr>
          <p:cNvPr id="7170" name="Picture 2" descr="http://www.gadgettastic.com/wp-content/2008/07/ps3.jpg"/>
          <p:cNvPicPr>
            <a:picLocks noChangeAspect="1" noChangeArrowheads="1"/>
          </p:cNvPicPr>
          <p:nvPr/>
        </p:nvPicPr>
        <p:blipFill>
          <a:blip r:embed="rId2" cstate="print"/>
          <a:srcRect/>
          <a:stretch>
            <a:fillRect/>
          </a:stretch>
        </p:blipFill>
        <p:spPr bwMode="auto">
          <a:xfrm>
            <a:off x="7236297" y="909514"/>
            <a:ext cx="1794856" cy="1794856"/>
          </a:xfrm>
          <a:prstGeom prst="rect">
            <a:avLst/>
          </a:prstGeom>
          <a:noFill/>
        </p:spPr>
      </p:pic>
      <p:sp>
        <p:nvSpPr>
          <p:cNvPr id="7" name="Title 1"/>
          <p:cNvSpPr txBox="1">
            <a:spLocks/>
          </p:cNvSpPr>
          <p:nvPr/>
        </p:nvSpPr>
        <p:spPr>
          <a:xfrm>
            <a:off x="323528" y="116632"/>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PS3</a:t>
            </a:r>
            <a:endParaRPr lang="en-GB" dirty="0"/>
          </a:p>
        </p:txBody>
      </p:sp>
    </p:spTree>
    <p:extLst>
      <p:ext uri="{BB962C8B-B14F-4D97-AF65-F5344CB8AC3E}">
        <p14:creationId xmlns:p14="http://schemas.microsoft.com/office/powerpoint/2010/main" val="482201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052736"/>
            <a:ext cx="8229600" cy="5233784"/>
          </a:xfrm>
        </p:spPr>
        <p:txBody>
          <a:bodyPr>
            <a:noAutofit/>
          </a:bodyPr>
          <a:lstStyle/>
          <a:p>
            <a:r>
              <a:rPr lang="en-US" sz="1600" b="1" dirty="0" smtClean="0"/>
              <a:t>Manufacturer</a:t>
            </a:r>
            <a:r>
              <a:rPr lang="en-US" sz="1600" dirty="0" smtClean="0"/>
              <a:t> – Microsoft </a:t>
            </a:r>
          </a:p>
          <a:p>
            <a:r>
              <a:rPr lang="en-US" sz="1600" b="1" dirty="0" smtClean="0"/>
              <a:t>Product family </a:t>
            </a:r>
            <a:r>
              <a:rPr lang="en-US" sz="1600" dirty="0" smtClean="0"/>
              <a:t>– Xbox </a:t>
            </a:r>
          </a:p>
          <a:p>
            <a:r>
              <a:rPr lang="en-US" sz="1600" b="1" dirty="0" smtClean="0"/>
              <a:t>Generation</a:t>
            </a:r>
            <a:r>
              <a:rPr lang="en-US" sz="1600" dirty="0" smtClean="0"/>
              <a:t> - Seventh generation era </a:t>
            </a:r>
          </a:p>
          <a:p>
            <a:r>
              <a:rPr lang="en-US" sz="1600" b="1" dirty="0" smtClean="0"/>
              <a:t>Retail availability </a:t>
            </a:r>
            <a:r>
              <a:rPr lang="en-US" sz="1600" dirty="0" smtClean="0"/>
              <a:t>- November 22, 2005</a:t>
            </a:r>
          </a:p>
          <a:p>
            <a:r>
              <a:rPr lang="en-US" sz="1600" b="1" dirty="0" smtClean="0"/>
              <a:t>Units sold Worldwide</a:t>
            </a:r>
            <a:r>
              <a:rPr lang="en-US" sz="1600" dirty="0" smtClean="0"/>
              <a:t>: 82.9 million (as of January 14, 2012)</a:t>
            </a:r>
          </a:p>
          <a:p>
            <a:r>
              <a:rPr lang="en-US" sz="1600" b="1" dirty="0" smtClean="0"/>
              <a:t>Media</a:t>
            </a:r>
            <a:r>
              <a:rPr lang="en-US" sz="1600" dirty="0" smtClean="0"/>
              <a:t> - DVD, CD</a:t>
            </a:r>
          </a:p>
          <a:p>
            <a:pPr lvl="1"/>
            <a:r>
              <a:rPr lang="en-US" sz="1600" dirty="0" smtClean="0"/>
              <a:t>Add-on: HD DVD (</a:t>
            </a:r>
            <a:r>
              <a:rPr lang="en-US" sz="1600" i="1" dirty="0" smtClean="0"/>
              <a:t>discontinued</a:t>
            </a:r>
            <a:r>
              <a:rPr lang="en-US" sz="1600" dirty="0" smtClean="0"/>
              <a:t>) </a:t>
            </a:r>
          </a:p>
          <a:p>
            <a:r>
              <a:rPr lang="en-US" sz="1600" dirty="0" smtClean="0"/>
              <a:t>CPU 3.2 GHz PowerPC Tri-Core Xenon </a:t>
            </a:r>
          </a:p>
          <a:p>
            <a:r>
              <a:rPr lang="en-US" sz="1600" b="1" dirty="0" smtClean="0"/>
              <a:t>Storage capacity </a:t>
            </a:r>
            <a:r>
              <a:rPr lang="en-US" sz="1600" dirty="0" smtClean="0"/>
              <a:t>20, 60 or 120 GB hard drive, </a:t>
            </a:r>
          </a:p>
          <a:p>
            <a:pPr lvl="1"/>
            <a:r>
              <a:rPr lang="en-US" sz="1600" dirty="0" smtClean="0"/>
              <a:t>memory cards 64, 256 or 512 MB</a:t>
            </a:r>
          </a:p>
          <a:p>
            <a:r>
              <a:rPr lang="en-US" sz="1600" b="1" dirty="0" smtClean="0"/>
              <a:t>Graphics</a:t>
            </a:r>
            <a:r>
              <a:rPr lang="en-US" sz="1600" dirty="0" smtClean="0"/>
              <a:t> 500 MHz ATI Xenos </a:t>
            </a:r>
          </a:p>
          <a:p>
            <a:r>
              <a:rPr lang="en-US" sz="1600" b="1" dirty="0" smtClean="0"/>
              <a:t>Controller</a:t>
            </a:r>
            <a:r>
              <a:rPr lang="en-US" sz="1600" dirty="0" smtClean="0"/>
              <a:t> input 4 maximum (wired, wireless, or combination of either) </a:t>
            </a:r>
          </a:p>
          <a:p>
            <a:r>
              <a:rPr lang="en-US" sz="1600" b="1" dirty="0" smtClean="0"/>
              <a:t>Connectivity</a:t>
            </a:r>
            <a:r>
              <a:rPr lang="en-US" sz="1600" dirty="0" smtClean="0"/>
              <a:t> 3 × USB 2.0, IR port, 100 </a:t>
            </a:r>
            <a:r>
              <a:rPr lang="en-US" sz="1600" dirty="0" err="1" smtClean="0"/>
              <a:t>Mbit</a:t>
            </a:r>
            <a:r>
              <a:rPr lang="en-US" sz="1600" dirty="0" smtClean="0"/>
              <a:t> Ethernet, Add-on: </a:t>
            </a:r>
            <a:r>
              <a:rPr lang="en-US" sz="1600" dirty="0" err="1" smtClean="0"/>
              <a:t>Wifi</a:t>
            </a:r>
            <a:r>
              <a:rPr lang="en-US" sz="1600" dirty="0" smtClean="0"/>
              <a:t> 802.11a/b/g </a:t>
            </a:r>
          </a:p>
          <a:p>
            <a:r>
              <a:rPr lang="en-US" sz="1600" dirty="0" smtClean="0"/>
              <a:t>Online services Xbox Live </a:t>
            </a:r>
          </a:p>
          <a:p>
            <a:r>
              <a:rPr lang="en-US" sz="1600" b="1" dirty="0" smtClean="0"/>
              <a:t>Best-selling game </a:t>
            </a:r>
            <a:r>
              <a:rPr lang="en-US" sz="1600" i="1" dirty="0" smtClean="0"/>
              <a:t>Halo 3</a:t>
            </a:r>
            <a:r>
              <a:rPr lang="en-US" sz="1600" dirty="0" smtClean="0"/>
              <a:t>, 8.1 million (as of January 3, 2008)</a:t>
            </a:r>
          </a:p>
          <a:p>
            <a:r>
              <a:rPr lang="en-US" sz="1600" b="1" dirty="0" smtClean="0"/>
              <a:t>Backward compatibility </a:t>
            </a:r>
            <a:r>
              <a:rPr lang="en-US" sz="1600" dirty="0" smtClean="0"/>
              <a:t>478 original Xbox games (requires hard drive and the latest update) </a:t>
            </a:r>
          </a:p>
          <a:p>
            <a:r>
              <a:rPr lang="en-US" sz="1600" dirty="0" smtClean="0"/>
              <a:t>Predecessor Xbox</a:t>
            </a:r>
            <a:endParaRPr lang="en-US" sz="1600" dirty="0"/>
          </a:p>
        </p:txBody>
      </p:sp>
      <p:sp>
        <p:nvSpPr>
          <p:cNvPr id="7" name="Title 1"/>
          <p:cNvSpPr txBox="1">
            <a:spLocks/>
          </p:cNvSpPr>
          <p:nvPr/>
        </p:nvSpPr>
        <p:spPr>
          <a:xfrm>
            <a:off x="323528" y="188640"/>
            <a:ext cx="8640960" cy="72008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Xbox 360</a:t>
            </a:r>
            <a:endParaRPr lang="en-GB" dirty="0"/>
          </a:p>
        </p:txBody>
      </p:sp>
      <p:pic>
        <p:nvPicPr>
          <p:cNvPr id="3076" name="Picture 4" descr="http://p.playserver1.com/ProductImages/2/0/3/6/4/8/5/1/15846302_300x300_1.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0000" b="90000" l="20000" r="83000"/>
                    </a14:imgEffect>
                  </a14:imgLayer>
                </a14:imgProps>
              </a:ext>
              <a:ext uri="{28A0092B-C50C-407E-A947-70E740481C1C}">
                <a14:useLocalDpi xmlns:a14="http://schemas.microsoft.com/office/drawing/2010/main" val="0"/>
              </a:ext>
            </a:extLst>
          </a:blip>
          <a:srcRect l="17093" t="7532" r="18124" b="10467"/>
          <a:stretch/>
        </p:blipFill>
        <p:spPr bwMode="auto">
          <a:xfrm>
            <a:off x="7154738" y="941834"/>
            <a:ext cx="1809750"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9473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986149609"/>
              </p:ext>
            </p:extLst>
          </p:nvPr>
        </p:nvGraphicFramePr>
        <p:xfrm>
          <a:off x="251520" y="936512"/>
          <a:ext cx="7848872" cy="5495015"/>
        </p:xfrm>
        <a:graphic>
          <a:graphicData uri="http://schemas.openxmlformats.org/drawingml/2006/table">
            <a:tbl>
              <a:tblPr/>
              <a:tblGrid>
                <a:gridCol w="1846393"/>
                <a:gridCol w="6002479"/>
              </a:tblGrid>
              <a:tr h="67539">
                <a:tc>
                  <a:txBody>
                    <a:bodyPr/>
                    <a:lstStyle/>
                    <a:p>
                      <a:r>
                        <a:rPr lang="en-GB" sz="1050" dirty="0"/>
                        <a:t>Optical Drive </a:t>
                      </a:r>
                    </a:p>
                  </a:txBody>
                  <a:tcPr marL="2193" marR="2193" marT="2193" marB="2193" anchor="ctr">
                    <a:lnL>
                      <a:noFill/>
                    </a:lnL>
                    <a:lnR>
                      <a:noFill/>
                    </a:lnR>
                    <a:lnT>
                      <a:noFill/>
                    </a:lnT>
                    <a:lnB>
                      <a:noFill/>
                    </a:lnB>
                  </a:tcPr>
                </a:tc>
                <a:tc>
                  <a:txBody>
                    <a:bodyPr/>
                    <a:lstStyle/>
                    <a:p>
                      <a:pPr algn="l"/>
                      <a:r>
                        <a:rPr lang="en-GB" sz="1050" dirty="0" smtClean="0">
                          <a:effectLst/>
                        </a:rPr>
                        <a:t>Blu-Ray/DVD</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Game DVR </a:t>
                      </a:r>
                    </a:p>
                  </a:txBody>
                  <a:tcPr marL="2193" marR="2193" marT="2193" marB="2193" anchor="ctr">
                    <a:lnL>
                      <a:noFill/>
                    </a:lnL>
                    <a:lnR>
                      <a:noFill/>
                    </a:lnR>
                    <a:lnT>
                      <a:noFill/>
                    </a:lnT>
                    <a:lnB>
                      <a:noFill/>
                    </a:lnB>
                  </a:tcPr>
                </a:tc>
                <a:tc>
                  <a:txBody>
                    <a:bodyPr/>
                    <a:lstStyle/>
                    <a:p>
                      <a:pPr algn="l"/>
                      <a:r>
                        <a:rPr lang="en-GB" sz="1050" dirty="0">
                          <a:effectLst/>
                        </a:rPr>
                        <a:t>Yes, Upload </a:t>
                      </a:r>
                      <a:r>
                        <a:rPr lang="en-GB" sz="1050" dirty="0" smtClean="0">
                          <a:effectLst/>
                        </a:rPr>
                        <a:t>Studio</a:t>
                      </a:r>
                      <a:endParaRPr lang="en-GB" sz="1050" dirty="0">
                        <a:effectLst/>
                      </a:endParaRPr>
                    </a:p>
                  </a:txBody>
                  <a:tcPr marL="2193" marR="2193" marT="2193" marB="2193" anchor="ctr">
                    <a:lnL>
                      <a:noFill/>
                    </a:lnL>
                    <a:lnR>
                      <a:noFill/>
                    </a:lnR>
                    <a:lnT>
                      <a:noFill/>
                    </a:lnT>
                    <a:lnB>
                      <a:noFill/>
                    </a:lnB>
                    <a:solidFill>
                      <a:srgbClr val="CCFFCC"/>
                    </a:solidFill>
                  </a:tcPr>
                </a:tc>
              </a:tr>
              <a:tr h="67539">
                <a:tc>
                  <a:txBody>
                    <a:bodyPr/>
                    <a:lstStyle/>
                    <a:p>
                      <a:r>
                        <a:rPr lang="en-GB" sz="1050"/>
                        <a:t>HDCP Encryption </a:t>
                      </a:r>
                    </a:p>
                  </a:txBody>
                  <a:tcPr marL="2193" marR="2193" marT="2193" marB="2193" anchor="ctr">
                    <a:lnL>
                      <a:noFill/>
                    </a:lnL>
                    <a:lnR>
                      <a:noFill/>
                    </a:lnR>
                    <a:lnT>
                      <a:noFill/>
                    </a:lnT>
                    <a:lnB>
                      <a:noFill/>
                    </a:lnB>
                  </a:tcPr>
                </a:tc>
                <a:tc>
                  <a:txBody>
                    <a:bodyPr/>
                    <a:lstStyle/>
                    <a:p>
                      <a:pPr algn="l"/>
                      <a:r>
                        <a:rPr lang="en-GB" sz="1050" dirty="0">
                          <a:effectLst/>
                        </a:rPr>
                        <a:t>No for games </a:t>
                      </a:r>
                    </a:p>
                  </a:txBody>
                  <a:tcPr marL="2193" marR="2193" marT="2193" marB="2193" anchor="ctr">
                    <a:lnL>
                      <a:noFill/>
                    </a:lnL>
                    <a:lnR>
                      <a:noFill/>
                    </a:lnR>
                    <a:lnT>
                      <a:noFill/>
                    </a:lnT>
                    <a:lnB>
                      <a:noFill/>
                    </a:lnB>
                    <a:solidFill>
                      <a:srgbClr val="CCFFCC"/>
                    </a:solidFill>
                  </a:tcPr>
                </a:tc>
              </a:tr>
              <a:tr h="509609">
                <a:tc>
                  <a:txBody>
                    <a:bodyPr/>
                    <a:lstStyle/>
                    <a:p>
                      <a:r>
                        <a:rPr lang="en-GB" sz="1050"/>
                        <a:t>RAM </a:t>
                      </a:r>
                    </a:p>
                  </a:txBody>
                  <a:tcPr marL="2193" marR="2193" marT="2193" marB="2193" anchor="ctr">
                    <a:lnL>
                      <a:noFill/>
                    </a:lnL>
                    <a:lnR>
                      <a:noFill/>
                    </a:lnR>
                    <a:lnT>
                      <a:noFill/>
                    </a:lnT>
                    <a:lnB>
                      <a:noFill/>
                    </a:lnB>
                  </a:tcPr>
                </a:tc>
                <a:tc>
                  <a:txBody>
                    <a:bodyPr/>
                    <a:lstStyle/>
                    <a:p>
                      <a:pPr algn="l"/>
                      <a:r>
                        <a:rPr lang="en-GB" sz="1050" dirty="0">
                          <a:effectLst/>
                        </a:rPr>
                        <a:t>8GB DDR3</a:t>
                      </a:r>
                      <a:br>
                        <a:rPr lang="en-GB" sz="1050" dirty="0">
                          <a:effectLst/>
                        </a:rPr>
                      </a:br>
                      <a:r>
                        <a:rPr lang="en-GB" sz="1050" dirty="0">
                          <a:effectLst/>
                        </a:rPr>
                        <a:t>Clock: 2133MHz Bandwidth: 68.26 </a:t>
                      </a:r>
                      <a:r>
                        <a:rPr lang="en-GB" sz="1050" dirty="0" smtClean="0">
                          <a:effectLst/>
                        </a:rPr>
                        <a:t>GB/s- </a:t>
                      </a:r>
                      <a:br>
                        <a:rPr lang="en-GB" sz="1050" dirty="0" smtClean="0">
                          <a:effectLst/>
                        </a:rPr>
                      </a:br>
                      <a:r>
                        <a:rPr lang="en-GB" sz="1050" dirty="0" smtClean="0">
                          <a:effectLst/>
                        </a:rPr>
                        <a:t>+ </a:t>
                      </a:r>
                      <a:r>
                        <a:rPr lang="en-GB" sz="1050" dirty="0">
                          <a:effectLst/>
                        </a:rPr>
                        <a:t>32MB </a:t>
                      </a:r>
                      <a:r>
                        <a:rPr lang="en-GB" sz="1050" dirty="0" err="1">
                          <a:effectLst/>
                        </a:rPr>
                        <a:t>eSRAM</a:t>
                      </a:r>
                      <a:r>
                        <a:rPr lang="en-GB" sz="1050" dirty="0">
                          <a:effectLst/>
                        </a:rPr>
                        <a:t/>
                      </a:r>
                      <a:br>
                        <a:rPr lang="en-GB" sz="1050" dirty="0">
                          <a:effectLst/>
                        </a:rPr>
                      </a:br>
                      <a:r>
                        <a:rPr lang="en-GB" sz="1050" dirty="0">
                          <a:effectLst/>
                        </a:rPr>
                        <a:t>Bandwidth: 204 GB/s(102 In/102 Out</a:t>
                      </a:r>
                      <a:r>
                        <a:rPr lang="en-GB" sz="1050" dirty="0" smtClean="0">
                          <a:effectLst/>
                        </a:rPr>
                        <a:t>)</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Flash Memory </a:t>
                      </a:r>
                    </a:p>
                  </a:txBody>
                  <a:tcPr marL="2193" marR="2193" marT="2193" marB="2193" anchor="ctr">
                    <a:lnL>
                      <a:noFill/>
                    </a:lnL>
                    <a:lnR>
                      <a:noFill/>
                    </a:lnR>
                    <a:lnT>
                      <a:noFill/>
                    </a:lnT>
                    <a:lnB>
                      <a:noFill/>
                    </a:lnB>
                  </a:tcPr>
                </a:tc>
                <a:tc>
                  <a:txBody>
                    <a:bodyPr/>
                    <a:lstStyle/>
                    <a:p>
                      <a:pPr algn="l"/>
                      <a:r>
                        <a:rPr lang="en-GB" sz="1050" dirty="0">
                          <a:effectLst/>
                        </a:rPr>
                        <a:t>8GB Flash </a:t>
                      </a:r>
                      <a:r>
                        <a:rPr lang="en-GB" sz="1050" dirty="0" smtClean="0">
                          <a:effectLst/>
                        </a:rPr>
                        <a:t>Memory</a:t>
                      </a:r>
                      <a:endParaRPr lang="en-GB" sz="1050" dirty="0">
                        <a:effectLst/>
                      </a:endParaRPr>
                    </a:p>
                  </a:txBody>
                  <a:tcPr marL="2193" marR="2193" marT="2193" marB="2193" anchor="ctr">
                    <a:lnL>
                      <a:noFill/>
                    </a:lnL>
                    <a:lnR>
                      <a:noFill/>
                    </a:lnR>
                    <a:lnT>
                      <a:noFill/>
                    </a:lnT>
                    <a:lnB>
                      <a:noFill/>
                    </a:lnB>
                    <a:solidFill>
                      <a:srgbClr val="CCFFCC"/>
                    </a:solidFill>
                  </a:tcPr>
                </a:tc>
              </a:tr>
              <a:tr h="320150">
                <a:tc>
                  <a:txBody>
                    <a:bodyPr/>
                    <a:lstStyle/>
                    <a:p>
                      <a:r>
                        <a:rPr lang="en-GB" sz="1050" dirty="0"/>
                        <a:t>CPU</a:t>
                      </a:r>
                      <a:br>
                        <a:rPr lang="en-GB" sz="1050" dirty="0"/>
                      </a:br>
                      <a:endParaRPr lang="en-GB" sz="1050" dirty="0"/>
                    </a:p>
                  </a:txBody>
                  <a:tcPr marL="2193" marR="2193" marT="2193" marB="2193" anchor="ctr">
                    <a:lnL>
                      <a:noFill/>
                    </a:lnL>
                    <a:lnR>
                      <a:noFill/>
                    </a:lnR>
                    <a:lnT>
                      <a:noFill/>
                    </a:lnT>
                    <a:lnB>
                      <a:noFill/>
                    </a:lnB>
                  </a:tcPr>
                </a:tc>
                <a:tc>
                  <a:txBody>
                    <a:bodyPr/>
                    <a:lstStyle/>
                    <a:p>
                      <a:pPr algn="l"/>
                      <a:r>
                        <a:rPr lang="en-GB" sz="1050" dirty="0">
                          <a:effectLst/>
                        </a:rPr>
                        <a:t>8 Core AMD custom </a:t>
                      </a:r>
                      <a:r>
                        <a:rPr lang="en-GB" sz="1050" dirty="0" smtClean="0">
                          <a:effectLst/>
                        </a:rPr>
                        <a:t>CPU - Frequency</a:t>
                      </a:r>
                      <a:r>
                        <a:rPr lang="en-GB" sz="1050" dirty="0">
                          <a:effectLst/>
                        </a:rPr>
                        <a:t>: 1.75 </a:t>
                      </a:r>
                      <a:r>
                        <a:rPr lang="en-GB" sz="1050" dirty="0" smtClean="0">
                          <a:effectLst/>
                        </a:rPr>
                        <a:t>GHz</a:t>
                      </a:r>
                      <a:endParaRPr lang="en-GB" sz="1050" dirty="0">
                        <a:effectLst/>
                      </a:endParaRPr>
                    </a:p>
                  </a:txBody>
                  <a:tcPr marL="2193" marR="2193" marT="2193" marB="2193" anchor="ctr">
                    <a:lnL>
                      <a:noFill/>
                    </a:lnL>
                    <a:lnR>
                      <a:noFill/>
                    </a:lnR>
                    <a:lnT>
                      <a:noFill/>
                    </a:lnT>
                    <a:lnB>
                      <a:noFill/>
                    </a:lnB>
                    <a:solidFill>
                      <a:srgbClr val="CCFFCC"/>
                    </a:solidFill>
                  </a:tcPr>
                </a:tc>
              </a:tr>
              <a:tr h="383303">
                <a:tc>
                  <a:txBody>
                    <a:bodyPr/>
                    <a:lstStyle/>
                    <a:p>
                      <a:r>
                        <a:rPr lang="en-GB" sz="1050"/>
                        <a:t>GPU  </a:t>
                      </a:r>
                    </a:p>
                  </a:txBody>
                  <a:tcPr marL="2193" marR="2193" marT="2193" marB="2193" anchor="ctr">
                    <a:lnL>
                      <a:noFill/>
                    </a:lnL>
                    <a:lnR>
                      <a:noFill/>
                    </a:lnR>
                    <a:lnT>
                      <a:noFill/>
                    </a:lnT>
                    <a:lnB>
                      <a:noFill/>
                    </a:lnB>
                  </a:tcPr>
                </a:tc>
                <a:tc>
                  <a:txBody>
                    <a:bodyPr/>
                    <a:lstStyle/>
                    <a:p>
                      <a:pPr algn="l"/>
                      <a:r>
                        <a:rPr lang="en-GB" sz="1050" dirty="0">
                          <a:effectLst/>
                        </a:rPr>
                        <a:t>Clock Speed: 853 MHz(originally 800 MHz)</a:t>
                      </a:r>
                      <a:br>
                        <a:rPr lang="en-GB" sz="1050" dirty="0">
                          <a:effectLst/>
                        </a:rPr>
                      </a:br>
                      <a:r>
                        <a:rPr lang="en-GB" sz="1050" dirty="0">
                          <a:effectLst/>
                        </a:rPr>
                        <a:t>Shader Cores: </a:t>
                      </a:r>
                      <a:r>
                        <a:rPr lang="en-GB" sz="1050" dirty="0" smtClean="0">
                          <a:effectLst/>
                        </a:rPr>
                        <a:t>768 - Peak </a:t>
                      </a:r>
                      <a:r>
                        <a:rPr lang="en-GB" sz="1050" dirty="0">
                          <a:effectLst/>
                        </a:rPr>
                        <a:t>Throughput: 1.23 </a:t>
                      </a:r>
                      <a:r>
                        <a:rPr lang="en-GB" sz="1050" dirty="0" smtClean="0">
                          <a:effectLst/>
                        </a:rPr>
                        <a:t>TFLOPS</a:t>
                      </a:r>
                      <a:endParaRPr lang="en-GB" sz="1050" dirty="0">
                        <a:effectLst/>
                      </a:endParaRPr>
                    </a:p>
                  </a:txBody>
                  <a:tcPr marL="2193" marR="2193" marT="2193" marB="2193" anchor="ctr">
                    <a:lnL>
                      <a:noFill/>
                    </a:lnL>
                    <a:lnR>
                      <a:noFill/>
                    </a:lnR>
                    <a:lnT>
                      <a:noFill/>
                    </a:lnT>
                    <a:lnB>
                      <a:noFill/>
                    </a:lnB>
                    <a:solidFill>
                      <a:srgbClr val="CCFFCC"/>
                    </a:solidFill>
                  </a:tcPr>
                </a:tc>
              </a:tr>
              <a:tr h="256997">
                <a:tc>
                  <a:txBody>
                    <a:bodyPr/>
                    <a:lstStyle/>
                    <a:p>
                      <a:r>
                        <a:rPr lang="en-GB" sz="1050"/>
                        <a:t>Storage </a:t>
                      </a:r>
                    </a:p>
                  </a:txBody>
                  <a:tcPr marL="2193" marR="2193" marT="2193" marB="2193" anchor="ctr">
                    <a:lnL>
                      <a:noFill/>
                    </a:lnL>
                    <a:lnR>
                      <a:noFill/>
                    </a:lnR>
                    <a:lnT>
                      <a:noFill/>
                    </a:lnT>
                    <a:lnB>
                      <a:noFill/>
                    </a:lnB>
                  </a:tcPr>
                </a:tc>
                <a:tc>
                  <a:txBody>
                    <a:bodyPr/>
                    <a:lstStyle/>
                    <a:p>
                      <a:pPr algn="l"/>
                      <a:r>
                        <a:rPr lang="en-GB" sz="1050" dirty="0">
                          <a:effectLst/>
                        </a:rPr>
                        <a:t>500 GB Hard Drive non-replaceable, External Hard Drive support coming[n] </a:t>
                      </a:r>
                    </a:p>
                  </a:txBody>
                  <a:tcPr marL="2193" marR="2193" marT="2193" marB="2193" anchor="ctr">
                    <a:lnL>
                      <a:noFill/>
                    </a:lnL>
                    <a:lnR>
                      <a:noFill/>
                    </a:lnR>
                    <a:lnT>
                      <a:noFill/>
                    </a:lnT>
                    <a:lnB>
                      <a:noFill/>
                    </a:lnB>
                    <a:solidFill>
                      <a:srgbClr val="CCFFCC"/>
                    </a:solidFill>
                  </a:tcPr>
                </a:tc>
              </a:tr>
              <a:tr h="256997">
                <a:tc>
                  <a:txBody>
                    <a:bodyPr/>
                    <a:lstStyle/>
                    <a:p>
                      <a:r>
                        <a:rPr lang="en-GB" sz="1050" dirty="0"/>
                        <a:t>Second Screen</a:t>
                      </a:r>
                      <a:br>
                        <a:rPr lang="en-GB" sz="1050" dirty="0"/>
                      </a:br>
                      <a:endParaRPr lang="en-GB" sz="1050" dirty="0"/>
                    </a:p>
                  </a:txBody>
                  <a:tcPr marL="2193" marR="2193" marT="2193" marB="2193" anchor="ctr">
                    <a:lnL>
                      <a:noFill/>
                    </a:lnL>
                    <a:lnR>
                      <a:noFill/>
                    </a:lnR>
                    <a:lnT>
                      <a:noFill/>
                    </a:lnT>
                    <a:lnB>
                      <a:noFill/>
                    </a:lnB>
                  </a:tcPr>
                </a:tc>
                <a:tc>
                  <a:txBody>
                    <a:bodyPr/>
                    <a:lstStyle/>
                    <a:p>
                      <a:pPr algn="l"/>
                      <a:r>
                        <a:rPr lang="en-GB" sz="1050" dirty="0">
                          <a:effectLst/>
                        </a:rPr>
                        <a:t>SmartGlass App on Android, iOS, Windows Phone and Windows </a:t>
                      </a:r>
                      <a:r>
                        <a:rPr lang="en-GB" sz="1050" dirty="0" smtClean="0">
                          <a:effectLst/>
                        </a:rPr>
                        <a:t>8</a:t>
                      </a:r>
                      <a:endParaRPr lang="en-GB" sz="1050" dirty="0">
                        <a:effectLst/>
                      </a:endParaRPr>
                    </a:p>
                  </a:txBody>
                  <a:tcPr marL="2193" marR="2193" marT="2193" marB="2193" anchor="ctr">
                    <a:lnL>
                      <a:noFill/>
                    </a:lnL>
                    <a:lnR>
                      <a:noFill/>
                    </a:lnR>
                    <a:lnT>
                      <a:noFill/>
                    </a:lnT>
                    <a:lnB>
                      <a:noFill/>
                    </a:lnB>
                    <a:solidFill>
                      <a:srgbClr val="CCFFCC"/>
                    </a:solidFill>
                  </a:tcPr>
                </a:tc>
              </a:tr>
              <a:tr h="67539">
                <a:tc>
                  <a:txBody>
                    <a:bodyPr/>
                    <a:lstStyle/>
                    <a:p>
                      <a:r>
                        <a:rPr lang="en-GB" sz="1050"/>
                        <a:t>Cloud Storage </a:t>
                      </a:r>
                    </a:p>
                  </a:txBody>
                  <a:tcPr marL="2193" marR="2193" marT="2193" marB="2193" anchor="ctr">
                    <a:lnL>
                      <a:noFill/>
                    </a:lnL>
                    <a:lnR>
                      <a:noFill/>
                    </a:lnR>
                    <a:lnT>
                      <a:noFill/>
                    </a:lnT>
                    <a:lnB>
                      <a:noFill/>
                    </a:lnB>
                  </a:tcPr>
                </a:tc>
                <a:tc>
                  <a:txBody>
                    <a:bodyPr/>
                    <a:lstStyle/>
                    <a:p>
                      <a:pPr algn="l"/>
                      <a:r>
                        <a:rPr lang="en-GB" sz="1050" dirty="0" smtClean="0">
                          <a:effectLst/>
                        </a:rPr>
                        <a:t>Yes</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Mandatory Game Installs </a:t>
                      </a:r>
                    </a:p>
                  </a:txBody>
                  <a:tcPr marL="2193" marR="2193" marT="2193" marB="2193" anchor="ctr">
                    <a:lnL>
                      <a:noFill/>
                    </a:lnL>
                    <a:lnR>
                      <a:noFill/>
                    </a:lnR>
                    <a:lnT>
                      <a:noFill/>
                    </a:lnT>
                    <a:lnB>
                      <a:noFill/>
                    </a:lnB>
                  </a:tcPr>
                </a:tc>
                <a:tc>
                  <a:txBody>
                    <a:bodyPr/>
                    <a:lstStyle/>
                    <a:p>
                      <a:pPr algn="l"/>
                      <a:r>
                        <a:rPr lang="en-GB" sz="1050" dirty="0" smtClean="0">
                          <a:effectLst/>
                        </a:rPr>
                        <a:t>Yes</a:t>
                      </a:r>
                      <a:endParaRPr lang="en-GB" sz="1050" dirty="0">
                        <a:effectLst/>
                      </a:endParaRPr>
                    </a:p>
                  </a:txBody>
                  <a:tcPr marL="2193" marR="2193" marT="2193" marB="2193" anchor="ctr">
                    <a:lnL>
                      <a:noFill/>
                    </a:lnL>
                    <a:lnR>
                      <a:noFill/>
                    </a:lnR>
                    <a:lnT>
                      <a:noFill/>
                    </a:lnT>
                    <a:lnB>
                      <a:noFill/>
                    </a:lnB>
                    <a:solidFill>
                      <a:srgbClr val="CCFFCC"/>
                    </a:solidFill>
                  </a:tcPr>
                </a:tc>
              </a:tr>
              <a:tr h="193844">
                <a:tc>
                  <a:txBody>
                    <a:bodyPr/>
                    <a:lstStyle/>
                    <a:p>
                      <a:r>
                        <a:rPr lang="en-GB" sz="1050"/>
                        <a:t>Required Internet Connection </a:t>
                      </a:r>
                    </a:p>
                  </a:txBody>
                  <a:tcPr marL="2193" marR="2193" marT="2193" marB="2193" anchor="ctr">
                    <a:lnL>
                      <a:noFill/>
                    </a:lnL>
                    <a:lnR>
                      <a:noFill/>
                    </a:lnR>
                    <a:lnT>
                      <a:noFill/>
                    </a:lnT>
                    <a:lnB>
                      <a:noFill/>
                    </a:lnB>
                  </a:tcPr>
                </a:tc>
                <a:tc>
                  <a:txBody>
                    <a:bodyPr/>
                    <a:lstStyle/>
                    <a:p>
                      <a:pPr algn="l"/>
                      <a:r>
                        <a:rPr lang="en-GB" sz="1050" dirty="0">
                          <a:effectLst/>
                        </a:rPr>
                        <a:t>After Day One patch, </a:t>
                      </a:r>
                      <a:r>
                        <a:rPr lang="en-GB" sz="1050" dirty="0" smtClean="0">
                          <a:effectLst/>
                        </a:rPr>
                        <a:t>No</a:t>
                      </a:r>
                      <a:endParaRPr lang="en-GB" sz="1050" dirty="0">
                        <a:effectLst/>
                      </a:endParaRPr>
                    </a:p>
                  </a:txBody>
                  <a:tcPr marL="2193" marR="2193" marT="2193" marB="2193" anchor="ctr">
                    <a:lnL>
                      <a:noFill/>
                    </a:lnL>
                    <a:lnR>
                      <a:noFill/>
                    </a:lnR>
                    <a:lnT>
                      <a:noFill/>
                    </a:lnT>
                    <a:lnB>
                      <a:noFill/>
                    </a:lnB>
                    <a:solidFill>
                      <a:srgbClr val="CCFFCC"/>
                    </a:solidFill>
                  </a:tcPr>
                </a:tc>
              </a:tr>
              <a:tr h="256997">
                <a:tc>
                  <a:txBody>
                    <a:bodyPr/>
                    <a:lstStyle/>
                    <a:p>
                      <a:r>
                        <a:rPr lang="en-GB" sz="1050" dirty="0"/>
                        <a:t>Backwards Compatibility </a:t>
                      </a:r>
                    </a:p>
                  </a:txBody>
                  <a:tcPr marL="2193" marR="2193" marT="2193" marB="2193" anchor="ctr">
                    <a:lnL>
                      <a:noFill/>
                    </a:lnL>
                    <a:lnR>
                      <a:noFill/>
                    </a:lnR>
                    <a:lnT>
                      <a:noFill/>
                    </a:lnT>
                    <a:lnB>
                      <a:noFill/>
                    </a:lnB>
                  </a:tcPr>
                </a:tc>
                <a:tc>
                  <a:txBody>
                    <a:bodyPr/>
                    <a:lstStyle/>
                    <a:p>
                      <a:pPr algn="l"/>
                      <a:r>
                        <a:rPr lang="en-GB" sz="1050" dirty="0">
                          <a:effectLst/>
                        </a:rPr>
                        <a:t>None, Microsoft is exploring </a:t>
                      </a:r>
                      <a:r>
                        <a:rPr lang="en-GB" sz="1050" dirty="0" smtClean="0">
                          <a:effectLst/>
                        </a:rPr>
                        <a:t>possibilities.</a:t>
                      </a:r>
                      <a:endParaRPr lang="en-GB" sz="1050" dirty="0">
                        <a:effectLst/>
                      </a:endParaRPr>
                    </a:p>
                  </a:txBody>
                  <a:tcPr marL="2193" marR="2193" marT="2193" marB="2193" anchor="ctr">
                    <a:lnL>
                      <a:noFill/>
                    </a:lnL>
                    <a:lnR>
                      <a:noFill/>
                    </a:lnR>
                    <a:lnT>
                      <a:noFill/>
                    </a:lnT>
                    <a:lnB>
                      <a:noFill/>
                    </a:lnB>
                    <a:solidFill>
                      <a:srgbClr val="CCFFCC"/>
                    </a:solidFill>
                  </a:tcPr>
                </a:tc>
              </a:tr>
              <a:tr h="193844">
                <a:tc>
                  <a:txBody>
                    <a:bodyPr/>
                    <a:lstStyle/>
                    <a:p>
                      <a:r>
                        <a:rPr lang="en-GB" sz="1050"/>
                        <a:t>Cross Game Chat </a:t>
                      </a:r>
                    </a:p>
                  </a:txBody>
                  <a:tcPr marL="2193" marR="2193" marT="2193" marB="2193" anchor="ctr">
                    <a:lnL>
                      <a:noFill/>
                    </a:lnL>
                    <a:lnR>
                      <a:noFill/>
                    </a:lnR>
                    <a:lnT>
                      <a:noFill/>
                    </a:lnT>
                    <a:lnB>
                      <a:noFill/>
                    </a:lnB>
                  </a:tcPr>
                </a:tc>
                <a:tc>
                  <a:txBody>
                    <a:bodyPr/>
                    <a:lstStyle/>
                    <a:p>
                      <a:pPr algn="l"/>
                      <a:r>
                        <a:rPr lang="en-GB" sz="1050" dirty="0">
                          <a:effectLst/>
                        </a:rPr>
                        <a:t>Skype, Party Chat [n</a:t>
                      </a:r>
                      <a:r>
                        <a:rPr lang="en-GB" sz="1050" dirty="0" smtClean="0">
                          <a:effectLst/>
                        </a:rPr>
                        <a:t>]</a:t>
                      </a:r>
                      <a:endParaRPr lang="en-GB" sz="1050" dirty="0">
                        <a:effectLst/>
                      </a:endParaRPr>
                    </a:p>
                  </a:txBody>
                  <a:tcPr marL="2193" marR="2193" marT="2193" marB="2193" anchor="ctr">
                    <a:lnL>
                      <a:noFill/>
                    </a:lnL>
                    <a:lnR>
                      <a:noFill/>
                    </a:lnR>
                    <a:lnT>
                      <a:noFill/>
                    </a:lnT>
                    <a:lnB>
                      <a:noFill/>
                    </a:lnB>
                    <a:solidFill>
                      <a:srgbClr val="CCFFCC"/>
                    </a:solidFill>
                  </a:tcPr>
                </a:tc>
              </a:tr>
              <a:tr h="67539">
                <a:tc>
                  <a:txBody>
                    <a:bodyPr/>
                    <a:lstStyle/>
                    <a:p>
                      <a:r>
                        <a:rPr lang="en-GB" sz="1050"/>
                        <a:t>Motion Control </a:t>
                      </a:r>
                    </a:p>
                  </a:txBody>
                  <a:tcPr marL="2193" marR="2193" marT="2193" marB="2193" anchor="ctr">
                    <a:lnL>
                      <a:noFill/>
                    </a:lnL>
                    <a:lnR>
                      <a:noFill/>
                    </a:lnR>
                    <a:lnT>
                      <a:noFill/>
                    </a:lnT>
                    <a:lnB>
                      <a:noFill/>
                    </a:lnB>
                  </a:tcPr>
                </a:tc>
                <a:tc>
                  <a:txBody>
                    <a:bodyPr/>
                    <a:lstStyle/>
                    <a:p>
                      <a:pPr algn="l"/>
                      <a:r>
                        <a:rPr lang="en-GB" sz="1050" dirty="0">
                          <a:effectLst/>
                        </a:rPr>
                        <a:t>Kinect </a:t>
                      </a:r>
                      <a:r>
                        <a:rPr lang="en-GB" sz="1050" dirty="0" smtClean="0">
                          <a:effectLst/>
                        </a:rPr>
                        <a:t>2</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a:t>Voice Commands </a:t>
                      </a:r>
                    </a:p>
                  </a:txBody>
                  <a:tcPr marL="2193" marR="2193" marT="2193" marB="2193" anchor="ctr">
                    <a:lnL>
                      <a:noFill/>
                    </a:lnL>
                    <a:lnR>
                      <a:noFill/>
                    </a:lnR>
                    <a:lnT>
                      <a:noFill/>
                    </a:lnT>
                    <a:lnB>
                      <a:noFill/>
                    </a:lnB>
                  </a:tcPr>
                </a:tc>
                <a:tc>
                  <a:txBody>
                    <a:bodyPr/>
                    <a:lstStyle/>
                    <a:p>
                      <a:pPr algn="l"/>
                      <a:r>
                        <a:rPr lang="en-GB" sz="1050" dirty="0">
                          <a:effectLst/>
                        </a:rPr>
                        <a:t>Yes, Kinect 2 is needed</a:t>
                      </a:r>
                      <a:r>
                        <a:rPr lang="en-GB" sz="1050" dirty="0" smtClean="0">
                          <a:effectLst/>
                        </a:rPr>
                        <a:t>.</a:t>
                      </a:r>
                      <a:endParaRPr lang="en-GB" sz="1050" dirty="0">
                        <a:effectLst/>
                      </a:endParaRPr>
                    </a:p>
                  </a:txBody>
                  <a:tcPr marL="2193" marR="2193" marT="2193" marB="2193" anchor="ctr">
                    <a:lnL>
                      <a:noFill/>
                    </a:lnL>
                    <a:lnR>
                      <a:noFill/>
                    </a:lnR>
                    <a:lnT>
                      <a:noFill/>
                    </a:lnT>
                    <a:lnB>
                      <a:noFill/>
                    </a:lnB>
                    <a:solidFill>
                      <a:srgbClr val="CCFFCC"/>
                    </a:solidFill>
                  </a:tcPr>
                </a:tc>
              </a:tr>
              <a:tr h="256997">
                <a:tc>
                  <a:txBody>
                    <a:bodyPr/>
                    <a:lstStyle/>
                    <a:p>
                      <a:r>
                        <a:rPr lang="en-GB" sz="1050"/>
                        <a:t>Subscription Service </a:t>
                      </a:r>
                    </a:p>
                  </a:txBody>
                  <a:tcPr marL="2193" marR="2193" marT="2193" marB="2193" anchor="ctr">
                    <a:lnL>
                      <a:noFill/>
                    </a:lnL>
                    <a:lnR>
                      <a:noFill/>
                    </a:lnR>
                    <a:lnT>
                      <a:noFill/>
                    </a:lnT>
                    <a:lnB>
                      <a:noFill/>
                    </a:lnB>
                  </a:tcPr>
                </a:tc>
                <a:tc>
                  <a:txBody>
                    <a:bodyPr/>
                    <a:lstStyle/>
                    <a:p>
                      <a:pPr algn="l"/>
                      <a:r>
                        <a:rPr lang="en-GB" sz="1050" dirty="0">
                          <a:effectLst/>
                        </a:rPr>
                        <a:t>Xbox </a:t>
                      </a:r>
                      <a:r>
                        <a:rPr lang="en-GB" sz="1050" dirty="0" smtClean="0">
                          <a:effectLst/>
                        </a:rPr>
                        <a:t>Live</a:t>
                      </a:r>
                      <a:r>
                        <a:rPr lang="en-GB" sz="1050" dirty="0">
                          <a:effectLst/>
                        </a:rPr>
                        <a:t/>
                      </a:r>
                      <a:br>
                        <a:rPr lang="en-GB" sz="1050" dirty="0">
                          <a:effectLst/>
                        </a:rPr>
                      </a:br>
                      <a:r>
                        <a:rPr lang="en-GB" sz="1050" dirty="0">
                          <a:effectLst/>
                        </a:rPr>
                        <a:t>Required for Online Play </a:t>
                      </a:r>
                    </a:p>
                  </a:txBody>
                  <a:tcPr marL="2193" marR="2193" marT="2193" marB="2193" anchor="ctr">
                    <a:lnL>
                      <a:noFill/>
                    </a:lnL>
                    <a:lnR>
                      <a:noFill/>
                    </a:lnR>
                    <a:lnT>
                      <a:noFill/>
                    </a:lnT>
                    <a:lnB>
                      <a:noFill/>
                    </a:lnB>
                    <a:solidFill>
                      <a:srgbClr val="CCFFCC"/>
                    </a:solidFill>
                  </a:tcPr>
                </a:tc>
              </a:tr>
              <a:tr h="67539">
                <a:tc>
                  <a:txBody>
                    <a:bodyPr/>
                    <a:lstStyle/>
                    <a:p>
                      <a:r>
                        <a:rPr lang="en-GB" sz="1050"/>
                        <a:t>USB </a:t>
                      </a:r>
                    </a:p>
                  </a:txBody>
                  <a:tcPr marL="2193" marR="2193" marT="2193" marB="2193" anchor="ctr">
                    <a:lnL>
                      <a:noFill/>
                    </a:lnL>
                    <a:lnR>
                      <a:noFill/>
                    </a:lnR>
                    <a:lnT>
                      <a:noFill/>
                    </a:lnT>
                    <a:lnB>
                      <a:noFill/>
                    </a:lnB>
                  </a:tcPr>
                </a:tc>
                <a:tc>
                  <a:txBody>
                    <a:bodyPr/>
                    <a:lstStyle/>
                    <a:p>
                      <a:pPr algn="l"/>
                      <a:r>
                        <a:rPr lang="en-GB" sz="1050" dirty="0">
                          <a:effectLst/>
                        </a:rPr>
                        <a:t>USB </a:t>
                      </a:r>
                      <a:r>
                        <a:rPr lang="en-GB" sz="1050" dirty="0" smtClean="0">
                          <a:effectLst/>
                        </a:rPr>
                        <a:t>3.0</a:t>
                      </a:r>
                      <a:endParaRPr lang="en-GB" sz="1050" dirty="0">
                        <a:effectLst/>
                      </a:endParaRPr>
                    </a:p>
                  </a:txBody>
                  <a:tcPr marL="2193" marR="2193" marT="2193" marB="2193" anchor="ctr">
                    <a:lnL>
                      <a:noFill/>
                    </a:lnL>
                    <a:lnR>
                      <a:noFill/>
                    </a:lnR>
                    <a:lnT>
                      <a:noFill/>
                    </a:lnT>
                    <a:lnB>
                      <a:noFill/>
                    </a:lnB>
                    <a:solidFill>
                      <a:srgbClr val="CCFFCC"/>
                    </a:solidFill>
                  </a:tcPr>
                </a:tc>
              </a:tr>
              <a:tr h="134361">
                <a:tc>
                  <a:txBody>
                    <a:bodyPr/>
                    <a:lstStyle/>
                    <a:p>
                      <a:r>
                        <a:rPr lang="en-GB" sz="1050"/>
                        <a:t>Live Streaming </a:t>
                      </a:r>
                    </a:p>
                  </a:txBody>
                  <a:tcPr marL="2193" marR="2193" marT="2193" marB="2193" anchor="ctr">
                    <a:lnL>
                      <a:noFill/>
                    </a:lnL>
                    <a:lnR>
                      <a:noFill/>
                    </a:lnR>
                    <a:lnT>
                      <a:noFill/>
                    </a:lnT>
                    <a:lnB>
                      <a:noFill/>
                    </a:lnB>
                  </a:tcPr>
                </a:tc>
                <a:tc>
                  <a:txBody>
                    <a:bodyPr/>
                    <a:lstStyle/>
                    <a:p>
                      <a:pPr algn="l"/>
                      <a:r>
                        <a:rPr lang="en-GB" sz="1050" dirty="0">
                          <a:effectLst/>
                        </a:rPr>
                        <a:t>Yes, With </a:t>
                      </a:r>
                      <a:r>
                        <a:rPr lang="en-GB" sz="1050" dirty="0" smtClean="0">
                          <a:effectLst/>
                        </a:rPr>
                        <a:t>Twitch.TV</a:t>
                      </a:r>
                      <a:endParaRPr lang="en-GB" sz="1050" dirty="0">
                        <a:effectLst/>
                      </a:endParaRPr>
                    </a:p>
                  </a:txBody>
                  <a:tcPr marL="2193" marR="2193" marT="2193" marB="2193" anchor="ctr">
                    <a:lnL>
                      <a:noFill/>
                    </a:lnL>
                    <a:lnR>
                      <a:noFill/>
                    </a:lnR>
                    <a:lnT>
                      <a:noFill/>
                    </a:lnT>
                    <a:lnB>
                      <a:noFill/>
                    </a:lnB>
                    <a:solidFill>
                      <a:srgbClr val="CCFFCC"/>
                    </a:solidFill>
                  </a:tcPr>
                </a:tc>
              </a:tr>
              <a:tr h="71679">
                <a:tc>
                  <a:txBody>
                    <a:bodyPr/>
                    <a:lstStyle/>
                    <a:p>
                      <a:r>
                        <a:rPr lang="en-GB" sz="1050"/>
                        <a:t>Reputation Preservation </a:t>
                      </a:r>
                    </a:p>
                  </a:txBody>
                  <a:tcPr marL="2193" marR="2193" marT="2193" marB="2193" anchor="ctr">
                    <a:lnL>
                      <a:noFill/>
                    </a:lnL>
                    <a:lnR>
                      <a:noFill/>
                    </a:lnR>
                    <a:lnT>
                      <a:noFill/>
                    </a:lnT>
                    <a:lnB>
                      <a:noFill/>
                    </a:lnB>
                  </a:tcPr>
                </a:tc>
                <a:tc>
                  <a:txBody>
                    <a:bodyPr/>
                    <a:lstStyle/>
                    <a:p>
                      <a:pPr algn="l"/>
                      <a:r>
                        <a:rPr lang="en-GB" sz="1050" dirty="0">
                          <a:effectLst/>
                        </a:rPr>
                        <a:t>Achievements will be ported From Xbox 360. </a:t>
                      </a:r>
                    </a:p>
                  </a:txBody>
                  <a:tcPr marL="2193" marR="2193" marT="2193" marB="2193" anchor="ctr">
                    <a:lnL>
                      <a:noFill/>
                    </a:lnL>
                    <a:lnR>
                      <a:noFill/>
                    </a:lnR>
                    <a:lnT>
                      <a:noFill/>
                    </a:lnT>
                    <a:lnB>
                      <a:noFill/>
                    </a:lnB>
                    <a:solidFill>
                      <a:srgbClr val="CCFFCC"/>
                    </a:solidFill>
                  </a:tcPr>
                </a:tc>
              </a:tr>
              <a:tr h="218165">
                <a:tc>
                  <a:txBody>
                    <a:bodyPr/>
                    <a:lstStyle/>
                    <a:p>
                      <a:r>
                        <a:rPr lang="en-GB" sz="1050"/>
                        <a:t>Networking </a:t>
                      </a:r>
                    </a:p>
                  </a:txBody>
                  <a:tcPr marL="2193" marR="2193" marT="2193" marB="2193" anchor="ctr">
                    <a:lnL>
                      <a:noFill/>
                    </a:lnL>
                    <a:lnR>
                      <a:noFill/>
                    </a:lnR>
                    <a:lnT>
                      <a:noFill/>
                    </a:lnT>
                    <a:lnB>
                      <a:noFill/>
                    </a:lnB>
                  </a:tcPr>
                </a:tc>
                <a:tc>
                  <a:txBody>
                    <a:bodyPr/>
                    <a:lstStyle/>
                    <a:p>
                      <a:pPr algn="l"/>
                      <a:r>
                        <a:rPr lang="en-GB" sz="1050" dirty="0">
                          <a:effectLst/>
                        </a:rPr>
                        <a:t>Gigabit Ethernet, </a:t>
                      </a:r>
                      <a:r>
                        <a:rPr lang="en-GB" sz="1050" dirty="0" smtClean="0">
                          <a:effectLst/>
                        </a:rPr>
                        <a:t>Wi-Fi </a:t>
                      </a:r>
                      <a:r>
                        <a:rPr lang="en-GB" sz="1050" dirty="0">
                          <a:effectLst/>
                        </a:rPr>
                        <a:t>(A/B/G/N dual-band at 2.4ghz and 5ghz) includes </a:t>
                      </a:r>
                      <a:r>
                        <a:rPr lang="en-GB" sz="1050" dirty="0" smtClean="0">
                          <a:effectLst/>
                        </a:rPr>
                        <a:t>Wi-Fi </a:t>
                      </a:r>
                      <a:r>
                        <a:rPr lang="en-GB" sz="1050" dirty="0">
                          <a:effectLst/>
                        </a:rPr>
                        <a:t>Direct </a:t>
                      </a:r>
                      <a:r>
                        <a:rPr lang="en-GB" sz="1050" dirty="0" smtClean="0">
                          <a:effectLst/>
                        </a:rPr>
                        <a:t>support</a:t>
                      </a:r>
                      <a:endParaRPr lang="en-GB" sz="1050" dirty="0">
                        <a:effectLst/>
                      </a:endParaRPr>
                    </a:p>
                  </a:txBody>
                  <a:tcPr marL="2193" marR="2193" marT="2193" marB="2193" anchor="ctr">
                    <a:lnL>
                      <a:noFill/>
                    </a:lnL>
                    <a:lnR>
                      <a:noFill/>
                    </a:lnR>
                    <a:lnT>
                      <a:noFill/>
                    </a:lnT>
                    <a:lnB>
                      <a:noFill/>
                    </a:lnB>
                    <a:solidFill>
                      <a:srgbClr val="CCFFCC"/>
                    </a:solidFill>
                  </a:tcPr>
                </a:tc>
              </a:tr>
              <a:tr h="130692">
                <a:tc>
                  <a:txBody>
                    <a:bodyPr/>
                    <a:lstStyle/>
                    <a:p>
                      <a:r>
                        <a:rPr lang="en-GB" sz="1050" dirty="0"/>
                        <a:t>A/V </a:t>
                      </a:r>
                      <a:r>
                        <a:rPr lang="en-GB" sz="1050" dirty="0" err="1"/>
                        <a:t>Hookups</a:t>
                      </a:r>
                      <a:r>
                        <a:rPr lang="en-GB" sz="1050" dirty="0"/>
                        <a:t> </a:t>
                      </a:r>
                    </a:p>
                  </a:txBody>
                  <a:tcPr marL="2193" marR="2193" marT="2193" marB="2193" anchor="ctr">
                    <a:lnL>
                      <a:noFill/>
                    </a:lnL>
                    <a:lnR>
                      <a:noFill/>
                    </a:lnR>
                    <a:lnT>
                      <a:noFill/>
                    </a:lnT>
                    <a:lnB>
                      <a:noFill/>
                    </a:lnB>
                  </a:tcPr>
                </a:tc>
                <a:tc>
                  <a:txBody>
                    <a:bodyPr/>
                    <a:lstStyle/>
                    <a:p>
                      <a:pPr algn="l"/>
                      <a:r>
                        <a:rPr lang="en-GB" sz="1050" dirty="0">
                          <a:effectLst/>
                        </a:rPr>
                        <a:t>HDMI input and output (4K support) </a:t>
                      </a:r>
                    </a:p>
                  </a:txBody>
                  <a:tcPr marL="2193" marR="2193" marT="2193" marB="2193" anchor="ctr">
                    <a:lnL>
                      <a:noFill/>
                    </a:lnL>
                    <a:lnR>
                      <a:noFill/>
                    </a:lnR>
                    <a:lnT>
                      <a:noFill/>
                    </a:lnT>
                    <a:lnB>
                      <a:noFill/>
                    </a:lnB>
                    <a:solidFill>
                      <a:srgbClr val="CCFFCC"/>
                    </a:solidFill>
                  </a:tcPr>
                </a:tc>
              </a:tr>
              <a:tr h="67539">
                <a:tc>
                  <a:txBody>
                    <a:bodyPr/>
                    <a:lstStyle/>
                    <a:p>
                      <a:r>
                        <a:rPr lang="en-GB" sz="1050" dirty="0"/>
                        <a:t>API  </a:t>
                      </a:r>
                    </a:p>
                  </a:txBody>
                  <a:tcPr marL="2193" marR="2193" marT="2193" marB="2193" anchor="ctr">
                    <a:lnL>
                      <a:noFill/>
                    </a:lnL>
                    <a:lnR>
                      <a:noFill/>
                    </a:lnR>
                    <a:lnT>
                      <a:noFill/>
                    </a:lnT>
                    <a:lnB>
                      <a:noFill/>
                    </a:lnB>
                  </a:tcPr>
                </a:tc>
                <a:tc>
                  <a:txBody>
                    <a:bodyPr/>
                    <a:lstStyle/>
                    <a:p>
                      <a:pPr algn="l"/>
                      <a:r>
                        <a:rPr lang="en-GB" sz="1050" dirty="0">
                          <a:effectLst/>
                        </a:rPr>
                        <a:t>DirectX 11.1 </a:t>
                      </a:r>
                    </a:p>
                  </a:txBody>
                  <a:tcPr marL="2193" marR="2193" marT="2193" marB="2193" anchor="ctr">
                    <a:lnL>
                      <a:noFill/>
                    </a:lnL>
                    <a:lnR>
                      <a:noFill/>
                    </a:lnR>
                    <a:lnT>
                      <a:noFill/>
                    </a:lnT>
                    <a:lnB>
                      <a:noFill/>
                    </a:lnB>
                    <a:solidFill>
                      <a:srgbClr val="CCFFCC"/>
                    </a:solidFill>
                  </a:tcPr>
                </a:tc>
              </a:tr>
            </a:tbl>
          </a:graphicData>
        </a:graphic>
      </p:graphicFrame>
      <p:pic>
        <p:nvPicPr>
          <p:cNvPr id="8" name="Picture 2" descr="http://oyster.ignimgs.com/mediawiki/apis.ign.com/xbox-720/thumb/b/b4/2013-05-21_12_23_28-.png/468px-2013-05-21_12_23_2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9798" y="908721"/>
            <a:ext cx="3384690" cy="1656184"/>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Xbox One</a:t>
            </a:r>
            <a:endParaRPr lang="en-GB" dirty="0"/>
          </a:p>
        </p:txBody>
      </p:sp>
    </p:spTree>
    <p:extLst>
      <p:ext uri="{BB962C8B-B14F-4D97-AF65-F5344CB8AC3E}">
        <p14:creationId xmlns:p14="http://schemas.microsoft.com/office/powerpoint/2010/main" val="21365262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688632"/>
          </a:xfrm>
        </p:spPr>
        <p:txBody>
          <a:bodyPr>
            <a:noAutofit/>
          </a:bodyPr>
          <a:lstStyle/>
          <a:p>
            <a:pPr marL="269875" indent="-255588"/>
            <a:r>
              <a:rPr lang="en-US" sz="1650" b="1" dirty="0" smtClean="0"/>
              <a:t>Manufacturer</a:t>
            </a:r>
            <a:r>
              <a:rPr lang="en-US" sz="1650" dirty="0" smtClean="0"/>
              <a:t> - Nintendo </a:t>
            </a:r>
          </a:p>
          <a:p>
            <a:pPr marL="269875" indent="-255588"/>
            <a:r>
              <a:rPr lang="en-US" sz="1650" b="1" dirty="0" smtClean="0"/>
              <a:t>Type</a:t>
            </a:r>
            <a:r>
              <a:rPr lang="en-US" sz="1650" dirty="0" smtClean="0"/>
              <a:t> - Video game console </a:t>
            </a:r>
          </a:p>
          <a:p>
            <a:pPr marL="269875" indent="-255588"/>
            <a:r>
              <a:rPr lang="en-US" sz="1650" b="1" dirty="0" smtClean="0"/>
              <a:t>Generation</a:t>
            </a:r>
            <a:r>
              <a:rPr lang="en-US" sz="1650" dirty="0" smtClean="0"/>
              <a:t> - Seventh generation </a:t>
            </a:r>
          </a:p>
          <a:p>
            <a:pPr marL="269875" indent="-255588"/>
            <a:r>
              <a:rPr lang="en-US" sz="1650" b="1" dirty="0" smtClean="0"/>
              <a:t>Retail availability </a:t>
            </a:r>
            <a:r>
              <a:rPr lang="en-US" sz="1650" dirty="0" smtClean="0"/>
              <a:t>- November 19, 2006</a:t>
            </a:r>
          </a:p>
          <a:p>
            <a:pPr marL="269875" indent="-255588"/>
            <a:r>
              <a:rPr lang="en-US" sz="1650" b="1" dirty="0" smtClean="0"/>
              <a:t>Units shipped </a:t>
            </a:r>
            <a:r>
              <a:rPr lang="en-US" sz="1650" dirty="0" smtClean="0"/>
              <a:t>Worldwide: 101 million </a:t>
            </a:r>
          </a:p>
          <a:p>
            <a:pPr marL="269875" indent="-255588"/>
            <a:r>
              <a:rPr lang="en-US" sz="1650" b="1" dirty="0" smtClean="0"/>
              <a:t>Media</a:t>
            </a:r>
            <a:r>
              <a:rPr lang="en-US" sz="1650" dirty="0" smtClean="0"/>
              <a:t> - 12 cm Wii Optical Disc 8 cm, Nintendo </a:t>
            </a:r>
            <a:br>
              <a:rPr lang="en-US" sz="1650" dirty="0" smtClean="0"/>
            </a:br>
            <a:r>
              <a:rPr lang="en-US" sz="1650" dirty="0" smtClean="0"/>
              <a:t>GameCube Game Disc</a:t>
            </a:r>
          </a:p>
          <a:p>
            <a:pPr marL="269875" indent="-255588"/>
            <a:r>
              <a:rPr lang="en-US" sz="1650" b="1" dirty="0" smtClean="0"/>
              <a:t>CPU</a:t>
            </a:r>
            <a:r>
              <a:rPr lang="en-US" sz="1650" dirty="0" smtClean="0"/>
              <a:t> - IBM PowerPC-based "Broadway" </a:t>
            </a:r>
          </a:p>
          <a:p>
            <a:pPr marL="269875" indent="-255588"/>
            <a:r>
              <a:rPr lang="en-US" sz="1650" b="1" dirty="0" smtClean="0"/>
              <a:t>Storage capacity </a:t>
            </a:r>
            <a:r>
              <a:rPr lang="en-US" sz="1650" dirty="0" smtClean="0"/>
              <a:t>- 512 MB Internal flash memory, SD card, SDHC card and</a:t>
            </a:r>
            <a:br>
              <a:rPr lang="en-US" sz="1650" dirty="0" smtClean="0"/>
            </a:br>
            <a:r>
              <a:rPr lang="en-US" sz="1650" dirty="0" smtClean="0"/>
              <a:t>Nintendo GameCube Memory Card </a:t>
            </a:r>
          </a:p>
          <a:p>
            <a:pPr marL="269875" indent="-255588"/>
            <a:r>
              <a:rPr lang="en-US" sz="1650" b="1" dirty="0" smtClean="0"/>
              <a:t>Graphics</a:t>
            </a:r>
            <a:r>
              <a:rPr lang="en-US" sz="1650" dirty="0" smtClean="0"/>
              <a:t> - ATI "Hollywood" </a:t>
            </a:r>
          </a:p>
          <a:p>
            <a:pPr marL="269875" indent="-255588"/>
            <a:r>
              <a:rPr lang="en-US" sz="1650" b="1" dirty="0" smtClean="0"/>
              <a:t>Controller input </a:t>
            </a:r>
            <a:r>
              <a:rPr lang="en-US" sz="1650" dirty="0" smtClean="0"/>
              <a:t>- Wii Remote, Wii Balance Board, Nintendo GameCube controller, Nintendo DS/</a:t>
            </a:r>
            <a:r>
              <a:rPr lang="en-US" sz="1650" dirty="0" err="1" smtClean="0"/>
              <a:t>DSi</a:t>
            </a:r>
            <a:endParaRPr lang="en-US" sz="1650" dirty="0" smtClean="0"/>
          </a:p>
          <a:p>
            <a:pPr marL="269875" indent="-255588"/>
            <a:r>
              <a:rPr lang="en-US" sz="1650" b="1" dirty="0" smtClean="0"/>
              <a:t>Connectivity</a:t>
            </a:r>
            <a:r>
              <a:rPr lang="en-US" sz="1650" dirty="0" smtClean="0"/>
              <a:t> - Wi-Fi Bluetooth, 2 × USB 2.0, LAN Adapter (via USB) Online services Nintendo Wi-Fi Connection WiiConnect24 Wii Shop Channel</a:t>
            </a:r>
          </a:p>
          <a:p>
            <a:pPr marL="269875" indent="-255588"/>
            <a:r>
              <a:rPr lang="en-US" sz="1650" b="1" dirty="0" smtClean="0"/>
              <a:t>Best-selling game </a:t>
            </a:r>
            <a:r>
              <a:rPr lang="en-US" sz="1650" dirty="0" smtClean="0"/>
              <a:t>- </a:t>
            </a:r>
            <a:r>
              <a:rPr lang="en-US" sz="1650" i="1" dirty="0" smtClean="0"/>
              <a:t>Wii Sports</a:t>
            </a:r>
            <a:r>
              <a:rPr lang="en-US" sz="1650" dirty="0" smtClean="0"/>
              <a:t> (pack-in, except in Japan and South Korea) 40.5 million (as of December 31, 2008)</a:t>
            </a:r>
            <a:endParaRPr lang="en-US" sz="1650" baseline="30000" dirty="0" smtClean="0"/>
          </a:p>
          <a:p>
            <a:pPr marL="269875" indent="-255588"/>
            <a:r>
              <a:rPr lang="en-US" sz="1650" i="1" dirty="0" smtClean="0"/>
              <a:t>Wii Play</a:t>
            </a:r>
            <a:r>
              <a:rPr lang="en-US" sz="1650" dirty="0" smtClean="0"/>
              <a:t>, 20.91 million (as of December 31, 2008)</a:t>
            </a:r>
          </a:p>
          <a:p>
            <a:pPr marL="269875" indent="-255588"/>
            <a:r>
              <a:rPr lang="en-US" sz="1650" b="1" dirty="0" smtClean="0"/>
              <a:t>Backward compatibility </a:t>
            </a:r>
            <a:r>
              <a:rPr lang="en-US" sz="1650" dirty="0" smtClean="0"/>
              <a:t>- Nintendo GameCube Predecessor Nintendo GameCube + legacy console download.</a:t>
            </a:r>
            <a:endParaRPr lang="en-US" sz="1650" dirty="0"/>
          </a:p>
        </p:txBody>
      </p:sp>
      <p:pic>
        <p:nvPicPr>
          <p:cNvPr id="5122" name="Picture 2" descr="http://www.cnet.com.au/i/r/2005/games/hardware/22050780/nintendo_wii_b.jpg"/>
          <p:cNvPicPr>
            <a:picLocks noChangeAspect="1" noChangeArrowheads="1"/>
          </p:cNvPicPr>
          <p:nvPr/>
        </p:nvPicPr>
        <p:blipFill>
          <a:blip r:embed="rId2"/>
          <a:srcRect/>
          <a:stretch>
            <a:fillRect/>
          </a:stretch>
        </p:blipFill>
        <p:spPr bwMode="auto">
          <a:xfrm>
            <a:off x="6804248" y="764704"/>
            <a:ext cx="2182265" cy="1636699"/>
          </a:xfrm>
          <a:prstGeom prst="rect">
            <a:avLst/>
          </a:prstGeom>
          <a:noFill/>
        </p:spPr>
      </p:pic>
      <p:sp>
        <p:nvSpPr>
          <p:cNvPr id="7"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Wii</a:t>
            </a:r>
            <a:endParaRPr lang="en-GB" dirty="0"/>
          </a:p>
        </p:txBody>
      </p:sp>
    </p:spTree>
    <p:extLst>
      <p:ext uri="{BB962C8B-B14F-4D97-AF65-F5344CB8AC3E}">
        <p14:creationId xmlns:p14="http://schemas.microsoft.com/office/powerpoint/2010/main" val="4033217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688632"/>
          </a:xfrm>
        </p:spPr>
        <p:txBody>
          <a:bodyPr>
            <a:noAutofit/>
          </a:bodyPr>
          <a:lstStyle/>
          <a:p>
            <a:r>
              <a:rPr lang="en-GB" sz="1800" b="1" dirty="0" smtClean="0"/>
              <a:t>Storage - </a:t>
            </a:r>
            <a:r>
              <a:rPr lang="en-GB" sz="1800" dirty="0" smtClean="0"/>
              <a:t>Internal </a:t>
            </a:r>
            <a:r>
              <a:rPr lang="en-GB" sz="1800" dirty="0"/>
              <a:t>flash memory: 8GB(7.2GB usable) </a:t>
            </a:r>
            <a:r>
              <a:rPr lang="en-GB" sz="1800" dirty="0" smtClean="0"/>
              <a:t>– </a:t>
            </a:r>
            <a:br>
              <a:rPr lang="en-GB" sz="1800" dirty="0" smtClean="0"/>
            </a:br>
            <a:r>
              <a:rPr lang="en-GB" sz="1800" dirty="0" smtClean="0"/>
              <a:t>Expandable </a:t>
            </a:r>
            <a:r>
              <a:rPr lang="en-GB" sz="1800" dirty="0"/>
              <a:t>memory via external USB hard drive and </a:t>
            </a:r>
            <a:r>
              <a:rPr lang="en-GB" sz="1800" dirty="0" smtClean="0"/>
              <a:t/>
            </a:r>
            <a:br>
              <a:rPr lang="en-GB" sz="1800" dirty="0" smtClean="0"/>
            </a:br>
            <a:r>
              <a:rPr lang="en-GB" sz="1800" dirty="0" smtClean="0"/>
              <a:t>SDHC </a:t>
            </a:r>
            <a:r>
              <a:rPr lang="en-GB" sz="1800" dirty="0"/>
              <a:t>memory cards</a:t>
            </a:r>
            <a:r>
              <a:rPr lang="en-GB" sz="1800" dirty="0" smtClean="0"/>
              <a:t>.</a:t>
            </a:r>
          </a:p>
          <a:p>
            <a:r>
              <a:rPr lang="en-GB" sz="1800" b="1" dirty="0" smtClean="0"/>
              <a:t>CPU - </a:t>
            </a:r>
            <a:r>
              <a:rPr lang="en-GB" sz="1800" dirty="0" smtClean="0"/>
              <a:t>IBM </a:t>
            </a:r>
            <a:r>
              <a:rPr lang="en-GB" sz="1800" dirty="0"/>
              <a:t>Power®-based multi-core microprocessor </a:t>
            </a:r>
          </a:p>
          <a:p>
            <a:r>
              <a:rPr lang="en-GB" sz="1800" b="1" dirty="0" smtClean="0"/>
              <a:t>GPU - </a:t>
            </a:r>
            <a:r>
              <a:rPr lang="en-GB" sz="1800" dirty="0" smtClean="0"/>
              <a:t>AMD </a:t>
            </a:r>
            <a:r>
              <a:rPr lang="en-GB" sz="1800" dirty="0"/>
              <a:t>Radeon-based High Definition GPU </a:t>
            </a:r>
          </a:p>
          <a:p>
            <a:r>
              <a:rPr lang="en-GB" sz="1800" b="1" dirty="0" smtClean="0"/>
              <a:t>RAM - </a:t>
            </a:r>
            <a:r>
              <a:rPr lang="en-GB" sz="1800" dirty="0" smtClean="0"/>
              <a:t>The </a:t>
            </a:r>
            <a:r>
              <a:rPr lang="en-GB" sz="1800" dirty="0"/>
              <a:t>Wii U has 2GB of RAM.  1GB of RAM is allocated to system functions. Examples of system functions include </a:t>
            </a:r>
            <a:r>
              <a:rPr lang="en-GB" sz="1800" dirty="0" err="1"/>
              <a:t>TVii</a:t>
            </a:r>
            <a:r>
              <a:rPr lang="en-GB" sz="1800" dirty="0"/>
              <a:t> and </a:t>
            </a:r>
            <a:r>
              <a:rPr lang="en-GB" sz="1800" dirty="0" err="1"/>
              <a:t>Mii</a:t>
            </a:r>
            <a:r>
              <a:rPr lang="en-GB" sz="1800" dirty="0"/>
              <a:t>-verse.  The other 1GB is allocated for games.  </a:t>
            </a:r>
          </a:p>
          <a:p>
            <a:r>
              <a:rPr lang="en-GB" sz="1800" b="1" dirty="0" smtClean="0"/>
              <a:t>INPUT/OUTPUT - </a:t>
            </a:r>
            <a:r>
              <a:rPr lang="en-GB" sz="1800" dirty="0" smtClean="0"/>
              <a:t>Four </a:t>
            </a:r>
            <a:r>
              <a:rPr lang="en-GB" sz="1800" dirty="0"/>
              <a:t>USB 2.0 connector slots, 2 on the back, and 2 on the front behind the cover, with support for Wii LAN adapters. </a:t>
            </a:r>
          </a:p>
          <a:p>
            <a:r>
              <a:rPr lang="en-GB" sz="1800" b="1" dirty="0"/>
              <a:t>Dimensions </a:t>
            </a:r>
            <a:r>
              <a:rPr lang="en-GB" sz="1800" b="1" dirty="0" smtClean="0"/>
              <a:t>– Height </a:t>
            </a:r>
            <a:r>
              <a:rPr lang="en-GB" sz="1800" dirty="0" smtClean="0"/>
              <a:t>1.8 </a:t>
            </a:r>
            <a:r>
              <a:rPr lang="en-GB" sz="1800" dirty="0"/>
              <a:t>inches </a:t>
            </a:r>
            <a:r>
              <a:rPr lang="en-GB" sz="1800" dirty="0" smtClean="0"/>
              <a:t>– </a:t>
            </a:r>
            <a:r>
              <a:rPr lang="en-GB" sz="1800" b="1" dirty="0" smtClean="0"/>
              <a:t>Width </a:t>
            </a:r>
            <a:r>
              <a:rPr lang="en-GB" sz="1800" dirty="0" smtClean="0"/>
              <a:t>6.8 inches, </a:t>
            </a:r>
            <a:r>
              <a:rPr lang="en-GB" sz="1800" b="1" dirty="0" smtClean="0"/>
              <a:t>Length </a:t>
            </a:r>
            <a:r>
              <a:rPr lang="en-GB" sz="1800" dirty="0" smtClean="0"/>
              <a:t>10.5 inches, </a:t>
            </a:r>
            <a:r>
              <a:rPr lang="en-GB" sz="1800" b="1" dirty="0" smtClean="0"/>
              <a:t>Weight- </a:t>
            </a:r>
            <a:r>
              <a:rPr lang="en-GB" sz="1800" dirty="0" smtClean="0"/>
              <a:t>1.6kg </a:t>
            </a:r>
            <a:r>
              <a:rPr lang="en-GB" sz="1800" dirty="0"/>
              <a:t>(3.5 pounds) </a:t>
            </a:r>
          </a:p>
          <a:p>
            <a:r>
              <a:rPr lang="en-GB" sz="1800" b="1" dirty="0" smtClean="0"/>
              <a:t>Media - </a:t>
            </a:r>
            <a:r>
              <a:rPr lang="en-GB" sz="1800" dirty="0" smtClean="0"/>
              <a:t>12-centimeter </a:t>
            </a:r>
            <a:r>
              <a:rPr lang="en-GB" sz="1800" dirty="0"/>
              <a:t>proprietary optical discs holding 25 Gigabytes, equivalent to a single layer Blu-Ray </a:t>
            </a:r>
            <a:r>
              <a:rPr lang="en-GB" sz="1800" dirty="0" smtClean="0"/>
              <a:t>Disc, 12-centimeter </a:t>
            </a:r>
            <a:r>
              <a:rPr lang="en-GB" sz="1800" dirty="0"/>
              <a:t>Wii optical discs </a:t>
            </a:r>
          </a:p>
          <a:p>
            <a:r>
              <a:rPr lang="en-GB" sz="1800" b="1" dirty="0"/>
              <a:t>Supported Resolutions</a:t>
            </a:r>
            <a:r>
              <a:rPr lang="en-GB" sz="1800" dirty="0"/>
              <a:t> </a:t>
            </a:r>
            <a:r>
              <a:rPr lang="en-GB" sz="1800" dirty="0" smtClean="0"/>
              <a:t>- 1080p, 1080i, 720p, 480p, 480i </a:t>
            </a:r>
            <a:endParaRPr lang="en-GB" sz="1800" dirty="0"/>
          </a:p>
          <a:p>
            <a:r>
              <a:rPr lang="en-GB" sz="1800" b="1" dirty="0"/>
              <a:t>Supported Video Output </a:t>
            </a:r>
            <a:r>
              <a:rPr lang="en-GB" sz="1800" b="1" dirty="0" smtClean="0"/>
              <a:t>Connections - </a:t>
            </a:r>
            <a:r>
              <a:rPr lang="en-GB" sz="1800" dirty="0" smtClean="0"/>
              <a:t>HDMI 1.4, Component, S-video, Composite</a:t>
            </a:r>
          </a:p>
          <a:p>
            <a:r>
              <a:rPr lang="en-GB" sz="1800" b="1" dirty="0" smtClean="0"/>
              <a:t>Audio Output - </a:t>
            </a:r>
            <a:r>
              <a:rPr lang="en-GB" sz="1800" dirty="0" smtClean="0"/>
              <a:t>AV </a:t>
            </a:r>
            <a:r>
              <a:rPr lang="en-GB" sz="1800" dirty="0"/>
              <a:t>Multi Out </a:t>
            </a:r>
            <a:r>
              <a:rPr lang="en-GB" sz="1800" dirty="0" smtClean="0"/>
              <a:t>connector, six-channel </a:t>
            </a:r>
            <a:r>
              <a:rPr lang="en-GB" sz="1800" dirty="0"/>
              <a:t>PCM linear output through HDMI </a:t>
            </a:r>
          </a:p>
        </p:txBody>
      </p:sp>
      <p:sp>
        <p:nvSpPr>
          <p:cNvPr id="7"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a:t>
            </a:r>
            <a:r>
              <a:rPr lang="en-GB" dirty="0" err="1" smtClean="0"/>
              <a:t>WiiU</a:t>
            </a:r>
            <a:endParaRPr lang="en-GB" dirty="0"/>
          </a:p>
        </p:txBody>
      </p:sp>
      <p:pic>
        <p:nvPicPr>
          <p:cNvPr id="4098" name="Picture 2" descr="http://oyster.ignimgs.com/mediawiki/apis.ign.com/wii-u/thumb/a/a5/Techspecs2.jpg/450px-Techspecs2.jpg"/>
          <p:cNvPicPr>
            <a:picLocks noChangeAspect="1" noChangeArrowheads="1"/>
          </p:cNvPicPr>
          <p:nvPr/>
        </p:nvPicPr>
        <p:blipFill rotWithShape="1">
          <a:blip r:embed="rId2">
            <a:extLst>
              <a:ext uri="{28A0092B-C50C-407E-A947-70E740481C1C}">
                <a14:useLocalDpi xmlns:a14="http://schemas.microsoft.com/office/drawing/2010/main" val="0"/>
              </a:ext>
            </a:extLst>
          </a:blip>
          <a:srcRect l="3612" t="22353" r="3413" b="15595"/>
          <a:stretch/>
        </p:blipFill>
        <p:spPr bwMode="auto">
          <a:xfrm>
            <a:off x="6272040" y="764705"/>
            <a:ext cx="2676079"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7339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0960" cy="5544616"/>
          </a:xfrm>
        </p:spPr>
        <p:txBody>
          <a:bodyPr>
            <a:noAutofit/>
          </a:bodyPr>
          <a:lstStyle/>
          <a:p>
            <a:pPr marL="269875" indent="-255588"/>
            <a:r>
              <a:rPr lang="en-GB" sz="1800" dirty="0" smtClean="0"/>
              <a:t>The future is uncertain, but all three console producers will release a new console.  When, what, and how are all closely guarded secrets and we can only speculate on these answers.</a:t>
            </a:r>
          </a:p>
          <a:p>
            <a:pPr marL="269875" indent="-255588"/>
            <a:r>
              <a:rPr lang="en-GB" sz="1800" dirty="0" smtClean="0"/>
              <a:t>One idea about the future of games machines is having a relatively low powered console or pc and streaming games from a server. This service is called </a:t>
            </a:r>
            <a:r>
              <a:rPr lang="en-GB" sz="1800" dirty="0" err="1" smtClean="0"/>
              <a:t>Onlive</a:t>
            </a:r>
            <a:r>
              <a:rPr lang="en-GB" sz="1800" dirty="0" smtClean="0"/>
              <a:t> and was released in the second half of 2009. Still cannot see it happening.</a:t>
            </a:r>
            <a:endParaRPr lang="en-GB" sz="1800" dirty="0" smtClean="0">
              <a:hlinkClick r:id=""/>
            </a:endParaRPr>
          </a:p>
          <a:p>
            <a:pPr marL="269875" indent="-255588"/>
            <a:r>
              <a:rPr lang="en-GB" sz="1800" dirty="0" smtClean="0">
                <a:hlinkClick r:id=""/>
              </a:rPr>
              <a:t>http://news.bbc.co.uk/1/hi/technology/7969044.stm</a:t>
            </a:r>
            <a:r>
              <a:rPr lang="en-GB" sz="1800" dirty="0" smtClean="0"/>
              <a:t> </a:t>
            </a:r>
          </a:p>
          <a:p>
            <a:pPr marL="269875" indent="-255588"/>
            <a:r>
              <a:rPr lang="en-GB" sz="1800" dirty="0" smtClean="0"/>
              <a:t>Most analysts thought that the next generation of consoles will be released around 2012, with perhaps Nintendo leading with an updated HD version of its Wii console. They were wrong/</a:t>
            </a:r>
          </a:p>
          <a:p>
            <a:pPr marL="269875" indent="-255588"/>
            <a:r>
              <a:rPr lang="en-GB" sz="1800" dirty="0" smtClean="0"/>
              <a:t>Some analysts thought that motion controls will feature prominently in all of the next crop of consoles. They were partially right.</a:t>
            </a:r>
          </a:p>
          <a:p>
            <a:pPr marL="269875" indent="-255588"/>
            <a:r>
              <a:rPr lang="en-GB" sz="1800" dirty="0" smtClean="0"/>
              <a:t>This goes against the previous 5 year life cycle of past games consoles probably due to the expense and cost of development of new hardware and software.</a:t>
            </a:r>
          </a:p>
          <a:p>
            <a:pPr marL="269875" indent="-255588"/>
            <a:r>
              <a:rPr lang="en-GB" sz="1800" dirty="0" smtClean="0"/>
              <a:t>It is worth noting that the PS2 despite being launched in the year 2000 was still outselling the Xbox 360 in Japan until 2011 and is the biggest selling home console of all time with over a staggering 140 million sold.</a:t>
            </a:r>
            <a:endParaRPr lang="en-GB" sz="1800" dirty="0"/>
          </a:p>
        </p:txBody>
      </p:sp>
      <p:sp>
        <p:nvSpPr>
          <p:cNvPr id="5" name="Title 1"/>
          <p:cNvSpPr txBox="1">
            <a:spLocks/>
          </p:cNvSpPr>
          <p:nvPr/>
        </p:nvSpPr>
        <p:spPr>
          <a:xfrm>
            <a:off x="251520" y="260648"/>
            <a:ext cx="8640960" cy="576064"/>
          </a:xfrm>
          <a:prstGeom prst="rect">
            <a:avLst/>
          </a:prstGeom>
        </p:spPr>
        <p:txBody>
          <a:bodyPr vert="horz" rtlCol="0" anchor="ctr">
            <a:normAutofit fontScale="77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Future Predictions</a:t>
            </a:r>
            <a:endParaRPr lang="en-GB" dirty="0"/>
          </a:p>
        </p:txBody>
      </p:sp>
    </p:spTree>
    <p:extLst>
      <p:ext uri="{BB962C8B-B14F-4D97-AF65-F5344CB8AC3E}">
        <p14:creationId xmlns:p14="http://schemas.microsoft.com/office/powerpoint/2010/main" val="336368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52416428"/>
              </p:ext>
            </p:extLst>
          </p:nvPr>
        </p:nvGraphicFramePr>
        <p:xfrm>
          <a:off x="179512" y="823560"/>
          <a:ext cx="8640960" cy="3662680"/>
        </p:xfrm>
        <a:graphic>
          <a:graphicData uri="http://schemas.openxmlformats.org/drawingml/2006/table">
            <a:tbl>
              <a:tblPr firstRow="1" bandRow="1">
                <a:tableStyleId>{5C22544A-7EE6-4342-B048-85BDC9FD1C3A}</a:tableStyleId>
              </a:tblPr>
              <a:tblGrid>
                <a:gridCol w="1019144"/>
                <a:gridCol w="2221216"/>
                <a:gridCol w="3060384"/>
                <a:gridCol w="2340216"/>
              </a:tblGrid>
              <a:tr h="370840">
                <a:tc>
                  <a:txBody>
                    <a:bodyPr/>
                    <a:lstStyle/>
                    <a:p>
                      <a:r>
                        <a:rPr lang="en-US" sz="1200" dirty="0" smtClean="0"/>
                        <a:t>Console</a:t>
                      </a:r>
                      <a:endParaRPr lang="en-US" sz="1200" dirty="0"/>
                    </a:p>
                  </a:txBody>
                  <a:tcPr/>
                </a:tc>
                <a:tc>
                  <a:txBody>
                    <a:bodyPr/>
                    <a:lstStyle/>
                    <a:p>
                      <a:pPr algn="ctr"/>
                      <a:r>
                        <a:rPr lang="en-US" sz="1200" dirty="0" smtClean="0"/>
                        <a:t>CPU</a:t>
                      </a:r>
                      <a:endParaRPr lang="en-US" sz="1200" dirty="0"/>
                    </a:p>
                  </a:txBody>
                  <a:tcPr/>
                </a:tc>
                <a:tc>
                  <a:txBody>
                    <a:bodyPr/>
                    <a:lstStyle/>
                    <a:p>
                      <a:pPr algn="ctr"/>
                      <a:r>
                        <a:rPr lang="en-US" sz="1200" dirty="0" smtClean="0"/>
                        <a:t>Graphics</a:t>
                      </a:r>
                      <a:endParaRPr lang="en-US" sz="1200" dirty="0"/>
                    </a:p>
                  </a:txBody>
                  <a:tcPr/>
                </a:tc>
                <a:tc>
                  <a:txBody>
                    <a:bodyPr/>
                    <a:lstStyle/>
                    <a:p>
                      <a:pPr algn="ctr"/>
                      <a:r>
                        <a:rPr lang="en-US" sz="1200" dirty="0" smtClean="0"/>
                        <a:t>Memory</a:t>
                      </a:r>
                      <a:endParaRPr lang="en-US" sz="1200" dirty="0"/>
                    </a:p>
                  </a:txBody>
                  <a:tcPr/>
                </a:tc>
              </a:tr>
              <a:tr h="370840">
                <a:tc>
                  <a:txBody>
                    <a:bodyPr/>
                    <a:lstStyle/>
                    <a:p>
                      <a:pPr algn="ctr"/>
                      <a:r>
                        <a:rPr lang="en-US" sz="1100" dirty="0"/>
                        <a:t>Nintendo Wii</a:t>
                      </a:r>
                      <a:br>
                        <a:rPr lang="en-US" sz="1100" dirty="0"/>
                      </a:br>
                      <a:r>
                        <a:rPr lang="en-US" sz="1100" dirty="0"/>
                        <a:t>(2006)</a:t>
                      </a:r>
                    </a:p>
                  </a:txBody>
                  <a:tcPr/>
                </a:tc>
                <a:tc>
                  <a:txBody>
                    <a:bodyPr/>
                    <a:lstStyle/>
                    <a:p>
                      <a:pPr algn="ctr"/>
                      <a:r>
                        <a:rPr lang="en-US" sz="1100" dirty="0"/>
                        <a:t>IBM Broadway</a:t>
                      </a:r>
                      <a:br>
                        <a:rPr lang="en-US" sz="1100" dirty="0"/>
                      </a:br>
                      <a:r>
                        <a:rPr lang="en-US" sz="1100" dirty="0"/>
                        <a:t>729MHz</a:t>
                      </a:r>
                      <a:br>
                        <a:rPr lang="en-US" sz="1100" dirty="0"/>
                      </a:br>
                      <a:r>
                        <a:rPr lang="en-US" sz="1100" dirty="0"/>
                        <a:t>256KB L2</a:t>
                      </a:r>
                      <a:br>
                        <a:rPr lang="en-US" sz="1100" dirty="0"/>
                      </a:br>
                      <a:r>
                        <a:rPr lang="en-US" sz="1100" dirty="0"/>
                        <a:t>2.9 GFLOPS</a:t>
                      </a:r>
                      <a:br>
                        <a:rPr lang="en-US" sz="1100" dirty="0"/>
                      </a:br>
                      <a:r>
                        <a:rPr lang="en-US" sz="1100" dirty="0"/>
                        <a:t>1.9 GB/s Bus</a:t>
                      </a:r>
                    </a:p>
                  </a:txBody>
                  <a:tcPr/>
                </a:tc>
                <a:tc>
                  <a:txBody>
                    <a:bodyPr/>
                    <a:lstStyle/>
                    <a:p>
                      <a:pPr algn="ctr"/>
                      <a:r>
                        <a:rPr lang="en-US" sz="1100" dirty="0"/>
                        <a:t>ATI Hollywood</a:t>
                      </a:r>
                      <a:br>
                        <a:rPr lang="en-US" sz="1100" dirty="0"/>
                      </a:br>
                      <a:r>
                        <a:rPr lang="en-US" sz="1100" dirty="0"/>
                        <a:t>243MHz</a:t>
                      </a:r>
                      <a:br>
                        <a:rPr lang="en-US" sz="1100" dirty="0"/>
                      </a:br>
                      <a:r>
                        <a:rPr lang="en-US" sz="1100" dirty="0"/>
                        <a:t>975M </a:t>
                      </a:r>
                      <a:r>
                        <a:rPr lang="en-US" sz="1100" dirty="0" err="1"/>
                        <a:t>Texels</a:t>
                      </a:r>
                      <a:r>
                        <a:rPr lang="en-US" sz="1100" dirty="0"/>
                        <a:t>/Sec</a:t>
                      </a:r>
                      <a:br>
                        <a:rPr lang="en-US" sz="1100" dirty="0"/>
                      </a:br>
                      <a:r>
                        <a:rPr lang="en-US" sz="1100" dirty="0"/>
                        <a:t>3MB Buffer (27.3 GB/s)</a:t>
                      </a:r>
                      <a:br>
                        <a:rPr lang="en-US" sz="1100" dirty="0"/>
                      </a:br>
                      <a:r>
                        <a:rPr lang="en-US" sz="1100" dirty="0"/>
                        <a:t>7.9 GB/s Memory</a:t>
                      </a:r>
                    </a:p>
                  </a:txBody>
                  <a:tcPr/>
                </a:tc>
                <a:tc>
                  <a:txBody>
                    <a:bodyPr/>
                    <a:lstStyle/>
                    <a:p>
                      <a:pPr algn="ctr"/>
                      <a:r>
                        <a:rPr lang="en-US" sz="1100"/>
                        <a:t>24MB (3.9 GB/s)</a:t>
                      </a:r>
                      <a:br>
                        <a:rPr lang="en-US" sz="1100"/>
                      </a:br>
                      <a:r>
                        <a:rPr lang="en-US" sz="1100"/>
                        <a:t>64MB (4 GB/s)</a:t>
                      </a:r>
                      <a:br>
                        <a:rPr lang="en-US" sz="1100"/>
                      </a:br>
                      <a:r>
                        <a:rPr lang="en-US" sz="1100"/>
                        <a:t>512MB Flash</a:t>
                      </a:r>
                      <a:br>
                        <a:rPr lang="en-US" sz="1100"/>
                      </a:br>
                      <a:r>
                        <a:rPr lang="en-US" sz="1100"/>
                        <a:t>8.5GB Optical Discs</a:t>
                      </a:r>
                    </a:p>
                  </a:txBody>
                  <a:tcPr/>
                </a:tc>
              </a:tr>
              <a:tr h="370840">
                <a:tc>
                  <a:txBody>
                    <a:bodyPr/>
                    <a:lstStyle/>
                    <a:p>
                      <a:pPr algn="ctr"/>
                      <a:r>
                        <a:rPr lang="en-US" sz="1100"/>
                        <a:t>PS3</a:t>
                      </a:r>
                      <a:br>
                        <a:rPr lang="en-US" sz="1100"/>
                      </a:br>
                      <a:r>
                        <a:rPr lang="en-US" sz="1100"/>
                        <a:t>(2006)</a:t>
                      </a:r>
                    </a:p>
                  </a:txBody>
                  <a:tcPr/>
                </a:tc>
                <a:tc>
                  <a:txBody>
                    <a:bodyPr/>
                    <a:lstStyle/>
                    <a:p>
                      <a:pPr algn="ctr"/>
                      <a:r>
                        <a:rPr lang="en-US" sz="1100" dirty="0"/>
                        <a:t>Cell</a:t>
                      </a:r>
                      <a:br>
                        <a:rPr lang="en-US" sz="1100" dirty="0"/>
                      </a:br>
                      <a:r>
                        <a:rPr lang="en-US" sz="1100" dirty="0" smtClean="0"/>
                        <a:t>3.2GHz, 1 </a:t>
                      </a:r>
                      <a:r>
                        <a:rPr lang="en-US" sz="1100" dirty="0"/>
                        <a:t>Main Core</a:t>
                      </a:r>
                      <a:br>
                        <a:rPr lang="en-US" sz="1100" dirty="0"/>
                      </a:br>
                      <a:r>
                        <a:rPr lang="en-US" sz="1100" dirty="0"/>
                        <a:t>512KB L2</a:t>
                      </a:r>
                      <a:br>
                        <a:rPr lang="en-US" sz="1100" dirty="0"/>
                      </a:br>
                      <a:r>
                        <a:rPr lang="en-US" sz="1100" dirty="0"/>
                        <a:t>7 Auxiliary SIMD Units</a:t>
                      </a:r>
                      <a:br>
                        <a:rPr lang="en-US" sz="1100" dirty="0"/>
                      </a:br>
                      <a:r>
                        <a:rPr lang="en-US" sz="1100" dirty="0"/>
                        <a:t>1.75MB Local Memory</a:t>
                      </a:r>
                      <a:br>
                        <a:rPr lang="en-US" sz="1100" dirty="0"/>
                      </a:br>
                      <a:r>
                        <a:rPr lang="en-US" sz="1100" dirty="0"/>
                        <a:t>217.6 GFLOPS</a:t>
                      </a:r>
                      <a:br>
                        <a:rPr lang="en-US" sz="1100" dirty="0"/>
                      </a:br>
                      <a:r>
                        <a:rPr lang="en-US" sz="1100" dirty="0"/>
                        <a:t>25.6 GB/s Memory</a:t>
                      </a:r>
                    </a:p>
                  </a:txBody>
                  <a:tcPr/>
                </a:tc>
                <a:tc>
                  <a:txBody>
                    <a:bodyPr/>
                    <a:lstStyle/>
                    <a:p>
                      <a:pPr algn="ctr"/>
                      <a:r>
                        <a:rPr lang="en-US" sz="1100" dirty="0"/>
                        <a:t>NVIDIA </a:t>
                      </a:r>
                      <a:r>
                        <a:rPr lang="en-US" sz="1100" dirty="0" smtClean="0"/>
                        <a:t>RSX, 500MHz</a:t>
                      </a:r>
                      <a:r>
                        <a:rPr lang="en-US" sz="1100" dirty="0"/>
                        <a:t/>
                      </a:r>
                      <a:br>
                        <a:rPr lang="en-US" sz="1100" dirty="0"/>
                      </a:br>
                      <a:r>
                        <a:rPr lang="en-US" sz="1100" dirty="0"/>
                        <a:t>24 Pixel </a:t>
                      </a:r>
                      <a:r>
                        <a:rPr lang="en-US" sz="1100" dirty="0" smtClean="0"/>
                        <a:t>Pipelines, 8 </a:t>
                      </a:r>
                      <a:r>
                        <a:rPr lang="en-US" sz="1100" dirty="0"/>
                        <a:t>Vertex Pipelines</a:t>
                      </a:r>
                      <a:br>
                        <a:rPr lang="en-US" sz="1100" dirty="0"/>
                      </a:br>
                      <a:r>
                        <a:rPr lang="en-US" sz="1100" dirty="0"/>
                        <a:t>250M Polygons/Sec</a:t>
                      </a:r>
                      <a:br>
                        <a:rPr lang="en-US" sz="1100" dirty="0"/>
                      </a:br>
                      <a:r>
                        <a:rPr lang="en-US" sz="1100" dirty="0"/>
                        <a:t>12G </a:t>
                      </a:r>
                      <a:r>
                        <a:rPr lang="en-US" sz="1100" dirty="0" err="1" smtClean="0"/>
                        <a:t>Texels</a:t>
                      </a:r>
                      <a:r>
                        <a:rPr lang="en-US" sz="1100" dirty="0" smtClean="0"/>
                        <a:t>/Sec, 8G </a:t>
                      </a:r>
                      <a:r>
                        <a:rPr lang="en-US" sz="1100" dirty="0"/>
                        <a:t>Samples/Sec</a:t>
                      </a:r>
                      <a:br>
                        <a:rPr lang="en-US" sz="1100" dirty="0"/>
                      </a:br>
                      <a:r>
                        <a:rPr lang="en-US" sz="1100" dirty="0"/>
                        <a:t>20.8 GB/s Memory</a:t>
                      </a:r>
                    </a:p>
                  </a:txBody>
                  <a:tcPr/>
                </a:tc>
                <a:tc>
                  <a:txBody>
                    <a:bodyPr/>
                    <a:lstStyle/>
                    <a:p>
                      <a:pPr algn="ctr"/>
                      <a:r>
                        <a:rPr lang="en-US" sz="1100"/>
                        <a:t>256MB (25.6 GB/s)</a:t>
                      </a:r>
                      <a:br>
                        <a:rPr lang="en-US" sz="1100"/>
                      </a:br>
                      <a:r>
                        <a:rPr lang="en-US" sz="1100"/>
                        <a:t>256MB (20.8 GB/s)</a:t>
                      </a:r>
                      <a:br>
                        <a:rPr lang="en-US" sz="1100"/>
                      </a:br>
                      <a:r>
                        <a:rPr lang="en-US" sz="1100"/>
                        <a:t>20-80GB HDD</a:t>
                      </a:r>
                      <a:br>
                        <a:rPr lang="en-US" sz="1100"/>
                      </a:br>
                      <a:r>
                        <a:rPr lang="en-US" sz="1100"/>
                        <a:t>2x Blu-ray (72Mbps)</a:t>
                      </a:r>
                    </a:p>
                  </a:txBody>
                  <a:tcPr/>
                </a:tc>
              </a:tr>
              <a:tr h="370840">
                <a:tc>
                  <a:txBody>
                    <a:bodyPr/>
                    <a:lstStyle/>
                    <a:p>
                      <a:pPr algn="ctr"/>
                      <a:r>
                        <a:rPr lang="en-US" sz="1100"/>
                        <a:t>Xbox 360</a:t>
                      </a:r>
                      <a:br>
                        <a:rPr lang="en-US" sz="1100"/>
                      </a:br>
                      <a:r>
                        <a:rPr lang="en-US" sz="1100"/>
                        <a:t>(2005)</a:t>
                      </a:r>
                    </a:p>
                  </a:txBody>
                  <a:tcPr/>
                </a:tc>
                <a:tc>
                  <a:txBody>
                    <a:bodyPr/>
                    <a:lstStyle/>
                    <a:p>
                      <a:pPr algn="ctr"/>
                      <a:r>
                        <a:rPr lang="en-US" sz="1100" dirty="0"/>
                        <a:t>IBM Xenon</a:t>
                      </a:r>
                      <a:br>
                        <a:rPr lang="en-US" sz="1100" dirty="0"/>
                      </a:br>
                      <a:r>
                        <a:rPr lang="en-US" sz="1100" dirty="0" smtClean="0"/>
                        <a:t>3.2GHz, Three </a:t>
                      </a:r>
                      <a:r>
                        <a:rPr lang="en-US" sz="1100" dirty="0"/>
                        <a:t>Cores</a:t>
                      </a:r>
                      <a:br>
                        <a:rPr lang="en-US" sz="1100" dirty="0"/>
                      </a:br>
                      <a:r>
                        <a:rPr lang="en-US" sz="1100" dirty="0"/>
                        <a:t>1MB Shared L2</a:t>
                      </a:r>
                      <a:br>
                        <a:rPr lang="en-US" sz="1100" dirty="0"/>
                      </a:br>
                      <a:r>
                        <a:rPr lang="en-US" sz="1100" dirty="0"/>
                        <a:t>115.2 GFLOPS</a:t>
                      </a:r>
                      <a:br>
                        <a:rPr lang="en-US" sz="1100" dirty="0"/>
                      </a:br>
                      <a:r>
                        <a:rPr lang="en-US" sz="1100" dirty="0"/>
                        <a:t>21.6 GB/s Interface</a:t>
                      </a:r>
                    </a:p>
                  </a:txBody>
                  <a:tcPr/>
                </a:tc>
                <a:tc>
                  <a:txBody>
                    <a:bodyPr/>
                    <a:lstStyle/>
                    <a:p>
                      <a:pPr algn="ctr"/>
                      <a:r>
                        <a:rPr lang="en-US" sz="1100" dirty="0"/>
                        <a:t>ATI Xenos</a:t>
                      </a:r>
                      <a:br>
                        <a:rPr lang="en-US" sz="1100" dirty="0"/>
                      </a:br>
                      <a:r>
                        <a:rPr lang="en-US" sz="1100" dirty="0"/>
                        <a:t>500MHz</a:t>
                      </a:r>
                      <a:br>
                        <a:rPr lang="en-US" sz="1100" dirty="0"/>
                      </a:br>
                      <a:r>
                        <a:rPr lang="en-US" sz="1100" dirty="0"/>
                        <a:t>48 Unified </a:t>
                      </a:r>
                      <a:r>
                        <a:rPr lang="en-US" sz="1100" dirty="0" smtClean="0"/>
                        <a:t>Pipelines, 500M </a:t>
                      </a:r>
                      <a:r>
                        <a:rPr lang="en-US" sz="1100" dirty="0"/>
                        <a:t>Polygons/Sec</a:t>
                      </a:r>
                      <a:br>
                        <a:rPr lang="en-US" sz="1100" dirty="0"/>
                      </a:br>
                      <a:r>
                        <a:rPr lang="en-US" sz="1100" dirty="0" smtClean="0"/>
                        <a:t>8G </a:t>
                      </a:r>
                      <a:r>
                        <a:rPr lang="en-US" sz="1100" dirty="0" err="1" smtClean="0"/>
                        <a:t>Texels</a:t>
                      </a:r>
                      <a:r>
                        <a:rPr lang="en-US" sz="1100" dirty="0" smtClean="0"/>
                        <a:t>/Sec, 16G </a:t>
                      </a:r>
                      <a:r>
                        <a:rPr lang="en-US" sz="1100" dirty="0"/>
                        <a:t>Samples/Sec</a:t>
                      </a:r>
                      <a:br>
                        <a:rPr lang="en-US" sz="1100" dirty="0"/>
                      </a:br>
                      <a:r>
                        <a:rPr lang="en-US" sz="1100" dirty="0"/>
                        <a:t>10MB Buffer (256 GB/s)</a:t>
                      </a:r>
                      <a:br>
                        <a:rPr lang="en-US" sz="1100" dirty="0"/>
                      </a:br>
                      <a:r>
                        <a:rPr lang="en-US" sz="1100" dirty="0"/>
                        <a:t>22.4 GB/s Memory</a:t>
                      </a:r>
                    </a:p>
                  </a:txBody>
                  <a:tcPr/>
                </a:tc>
                <a:tc>
                  <a:txBody>
                    <a:bodyPr/>
                    <a:lstStyle/>
                    <a:p>
                      <a:pPr algn="ctr"/>
                      <a:r>
                        <a:rPr lang="en-US" sz="1100" dirty="0"/>
                        <a:t>512MB (22.4 GB/s)</a:t>
                      </a:r>
                      <a:br>
                        <a:rPr lang="en-US" sz="1100" dirty="0"/>
                      </a:br>
                      <a:r>
                        <a:rPr lang="en-US" sz="1100" dirty="0"/>
                        <a:t>20-120GB HDD</a:t>
                      </a:r>
                      <a:br>
                        <a:rPr lang="en-US" sz="1100" dirty="0"/>
                      </a:br>
                      <a:r>
                        <a:rPr lang="en-US" sz="1100" dirty="0"/>
                        <a:t>12x DVD (133Mbps)</a:t>
                      </a:r>
                    </a:p>
                  </a:txBody>
                  <a:tcPr/>
                </a:tc>
              </a:tr>
            </a:tbl>
          </a:graphicData>
        </a:graphic>
      </p:graphicFrame>
      <p:sp>
        <p:nvSpPr>
          <p:cNvPr id="7" name="Title 1"/>
          <p:cNvSpPr txBox="1">
            <a:spLocks/>
          </p:cNvSpPr>
          <p:nvPr/>
        </p:nvSpPr>
        <p:spPr>
          <a:xfrm>
            <a:off x="323528" y="188640"/>
            <a:ext cx="8640960" cy="576064"/>
          </a:xfrm>
          <a:prstGeom prst="rect">
            <a:avLst/>
          </a:prstGeom>
        </p:spPr>
        <p:txBody>
          <a:bodyPr vert="horz" rtlCol="0" anchor="ctr">
            <a:normAutofit fontScale="925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P1.3 - Platform types – Comparison</a:t>
            </a:r>
            <a:endParaRPr lang="en-GB" dirty="0"/>
          </a:p>
        </p:txBody>
      </p:sp>
      <p:sp>
        <p:nvSpPr>
          <p:cNvPr id="8" name="Rectangle 7"/>
          <p:cNvSpPr/>
          <p:nvPr/>
        </p:nvSpPr>
        <p:spPr>
          <a:xfrm>
            <a:off x="179512" y="4653136"/>
            <a:ext cx="8784976" cy="954107"/>
          </a:xfrm>
          <a:prstGeom prst="rect">
            <a:avLst/>
          </a:prstGeom>
        </p:spPr>
        <p:txBody>
          <a:bodyPr wrap="square">
            <a:spAutoFit/>
          </a:bodyPr>
          <a:lstStyle/>
          <a:p>
            <a:pPr>
              <a:spcBef>
                <a:spcPts val="0"/>
              </a:spcBef>
              <a:buNone/>
            </a:pPr>
            <a:r>
              <a:rPr lang="en-GB" sz="1400" b="1" dirty="0" smtClean="0"/>
              <a:t>P1.3 </a:t>
            </a:r>
            <a:r>
              <a:rPr lang="en-GB" sz="1400" b="1" dirty="0"/>
              <a:t>- Task </a:t>
            </a:r>
            <a:r>
              <a:rPr lang="en-GB" sz="1400" b="1" dirty="0" smtClean="0"/>
              <a:t>05</a:t>
            </a:r>
            <a:r>
              <a:rPr lang="en-GB" sz="1400" dirty="0" smtClean="0"/>
              <a:t> </a:t>
            </a:r>
            <a:r>
              <a:rPr lang="en-GB" sz="1400" dirty="0"/>
              <a:t>– Introduce the </a:t>
            </a:r>
            <a:r>
              <a:rPr lang="en-GB" sz="1400" dirty="0" smtClean="0"/>
              <a:t>Console market </a:t>
            </a:r>
            <a:r>
              <a:rPr lang="en-GB" sz="1400" dirty="0"/>
              <a:t>and different </a:t>
            </a:r>
            <a:r>
              <a:rPr lang="en-GB" sz="1400" dirty="0" smtClean="0"/>
              <a:t>hardware </a:t>
            </a:r>
            <a:r>
              <a:rPr lang="en-GB" sz="1400" dirty="0"/>
              <a:t>requirements </a:t>
            </a:r>
            <a:r>
              <a:rPr lang="en-GB" sz="1400" dirty="0" smtClean="0"/>
              <a:t>for 3 current technologies and </a:t>
            </a:r>
            <a:r>
              <a:rPr lang="en-GB" sz="1400" dirty="0"/>
              <a:t>describe the </a:t>
            </a:r>
            <a:r>
              <a:rPr lang="en-GB" sz="1400" dirty="0" smtClean="0"/>
              <a:t>USP </a:t>
            </a:r>
            <a:r>
              <a:rPr lang="en-GB" sz="1400" dirty="0"/>
              <a:t>using game </a:t>
            </a:r>
            <a:r>
              <a:rPr lang="en-GB" sz="1400" dirty="0" smtClean="0"/>
              <a:t> and hardware examples.</a:t>
            </a:r>
          </a:p>
          <a:p>
            <a:r>
              <a:rPr lang="en-GB" sz="1400" b="1" dirty="0" smtClean="0"/>
              <a:t>M1.2 </a:t>
            </a:r>
            <a:r>
              <a:rPr lang="en-GB" sz="1400" b="1" dirty="0"/>
              <a:t>– Task </a:t>
            </a:r>
            <a:r>
              <a:rPr lang="en-GB" sz="1400" b="1" dirty="0" smtClean="0"/>
              <a:t>06 </a:t>
            </a:r>
            <a:r>
              <a:rPr lang="en-GB" sz="1400" b="1" dirty="0"/>
              <a:t>– </a:t>
            </a:r>
            <a:r>
              <a:rPr lang="en-GB" sz="1400" dirty="0"/>
              <a:t>Describe how the </a:t>
            </a:r>
            <a:r>
              <a:rPr lang="en-GB" sz="1400" dirty="0" smtClean="0"/>
              <a:t>Console Platform Type </a:t>
            </a:r>
            <a:r>
              <a:rPr lang="en-GB" sz="1400" dirty="0"/>
              <a:t>has developed over time </a:t>
            </a:r>
          </a:p>
          <a:p>
            <a:r>
              <a:rPr lang="en-GB" sz="1400" b="1" dirty="0" smtClean="0"/>
              <a:t>D1.2 </a:t>
            </a:r>
            <a:r>
              <a:rPr lang="en-GB" sz="1400" b="1" dirty="0"/>
              <a:t>– Task </a:t>
            </a:r>
            <a:r>
              <a:rPr lang="en-GB" sz="1400" b="1" dirty="0" smtClean="0"/>
              <a:t>07 </a:t>
            </a:r>
            <a:r>
              <a:rPr lang="en-GB" sz="1400" b="1" dirty="0"/>
              <a:t>– </a:t>
            </a:r>
            <a:r>
              <a:rPr lang="en-GB" sz="1400" dirty="0" smtClean="0"/>
              <a:t>Research </a:t>
            </a:r>
            <a:r>
              <a:rPr lang="en-GB" sz="1400" dirty="0"/>
              <a:t>and explore the potential future of the </a:t>
            </a:r>
            <a:r>
              <a:rPr lang="en-GB" sz="1400" dirty="0" smtClean="0"/>
              <a:t>Console </a:t>
            </a:r>
            <a:r>
              <a:rPr lang="en-GB" sz="1400" dirty="0"/>
              <a:t>Gaming platform </a:t>
            </a:r>
          </a:p>
        </p:txBody>
      </p:sp>
      <p:graphicFrame>
        <p:nvGraphicFramePr>
          <p:cNvPr id="9" name="Table 8"/>
          <p:cNvGraphicFramePr>
            <a:graphicFrameLocks noGrp="1"/>
          </p:cNvGraphicFramePr>
          <p:nvPr>
            <p:extLst>
              <p:ext uri="{D42A27DB-BD31-4B8C-83A1-F6EECF244321}">
                <p14:modId xmlns:p14="http://schemas.microsoft.com/office/powerpoint/2010/main" val="188440513"/>
              </p:ext>
            </p:extLst>
          </p:nvPr>
        </p:nvGraphicFramePr>
        <p:xfrm>
          <a:off x="251520" y="5733256"/>
          <a:ext cx="8568950" cy="741680"/>
        </p:xfrm>
        <a:graphic>
          <a:graphicData uri="http://schemas.openxmlformats.org/drawingml/2006/table">
            <a:tbl>
              <a:tblPr firstRow="1" bandRow="1">
                <a:tableStyleId>{5C22544A-7EE6-4342-B048-85BDC9FD1C3A}</a:tableStyleId>
              </a:tblPr>
              <a:tblGrid>
                <a:gridCol w="1713790"/>
                <a:gridCol w="1958618"/>
                <a:gridCol w="936104"/>
                <a:gridCol w="1656184"/>
                <a:gridCol w="2304254"/>
              </a:tblGrid>
              <a:tr h="370840">
                <a:tc>
                  <a:txBody>
                    <a:bodyPr/>
                    <a:lstStyle/>
                    <a:p>
                      <a:pPr algn="ctr"/>
                      <a:r>
                        <a:rPr lang="en-GB" sz="1600" dirty="0" smtClean="0"/>
                        <a:t>Hardware</a:t>
                      </a:r>
                      <a:endParaRPr lang="en-GB" sz="1600" dirty="0"/>
                    </a:p>
                  </a:txBody>
                  <a:tcPr/>
                </a:tc>
                <a:tc>
                  <a:txBody>
                    <a:bodyPr/>
                    <a:lstStyle/>
                    <a:p>
                      <a:pPr algn="ctr"/>
                      <a:r>
                        <a:rPr lang="en-GB" sz="1600" dirty="0" smtClean="0"/>
                        <a:t>USP</a:t>
                      </a:r>
                      <a:endParaRPr lang="en-GB" sz="1600" dirty="0"/>
                    </a:p>
                  </a:txBody>
                  <a:tcPr/>
                </a:tc>
                <a:tc>
                  <a:txBody>
                    <a:bodyPr/>
                    <a:lstStyle/>
                    <a:p>
                      <a:pPr algn="ctr"/>
                      <a:r>
                        <a:rPr lang="en-GB" sz="1600" dirty="0" smtClean="0"/>
                        <a:t>Games</a:t>
                      </a:r>
                      <a:endParaRPr lang="en-GB" sz="1600" dirty="0"/>
                    </a:p>
                  </a:txBody>
                  <a:tcPr/>
                </a:tc>
                <a:tc>
                  <a:txBody>
                    <a:bodyPr/>
                    <a:lstStyle/>
                    <a:p>
                      <a:pPr algn="ctr"/>
                      <a:r>
                        <a:rPr lang="en-GB" sz="1600" dirty="0" smtClean="0"/>
                        <a:t>Comparisons</a:t>
                      </a:r>
                      <a:endParaRPr lang="en-GB" sz="1600" dirty="0"/>
                    </a:p>
                  </a:txBody>
                  <a:tcPr/>
                </a:tc>
                <a:tc>
                  <a:txBody>
                    <a:bodyPr/>
                    <a:lstStyle/>
                    <a:p>
                      <a:pPr algn="ctr"/>
                      <a:r>
                        <a:rPr lang="en-GB" sz="1600" dirty="0" smtClean="0"/>
                        <a:t>Additional Features</a:t>
                      </a:r>
                      <a:endParaRPr lang="en-GB" sz="1600" dirty="0"/>
                    </a:p>
                  </a:txBody>
                  <a:tcPr/>
                </a:tc>
              </a:tr>
              <a:tr h="370840">
                <a:tc gridSpan="2">
                  <a:txBody>
                    <a:bodyPr/>
                    <a:lstStyle/>
                    <a:p>
                      <a:pPr algn="ctr"/>
                      <a:r>
                        <a:rPr lang="en-GB" sz="1600" dirty="0" smtClean="0"/>
                        <a:t>How it has developed over time (M)</a:t>
                      </a:r>
                      <a:endParaRPr lang="en-GB" sz="1600" dirty="0"/>
                    </a:p>
                  </a:txBody>
                  <a:tcPr/>
                </a:tc>
                <a:tc hMerge="1">
                  <a:txBody>
                    <a:bodyPr/>
                    <a:lstStyle/>
                    <a:p>
                      <a:pPr algn="ctr"/>
                      <a:endParaRPr lang="en-GB" sz="1600" dirty="0"/>
                    </a:p>
                  </a:txBody>
                  <a:tcPr/>
                </a:tc>
                <a:tc gridSpan="3">
                  <a:txBody>
                    <a:bodyPr/>
                    <a:lstStyle/>
                    <a:p>
                      <a:pPr algn="ctr"/>
                      <a:r>
                        <a:rPr lang="en-GB" sz="1600" dirty="0" smtClean="0"/>
                        <a:t>Potential Future Developments (D)</a:t>
                      </a:r>
                      <a:endParaRPr lang="en-GB" sz="1600" dirty="0"/>
                    </a:p>
                  </a:txBody>
                  <a:tcPr/>
                </a:tc>
                <a:tc hMerge="1">
                  <a:txBody>
                    <a:bodyPr/>
                    <a:lstStyle/>
                    <a:p>
                      <a:pPr algn="ctr"/>
                      <a:endParaRPr lang="en-GB" sz="1600" dirty="0"/>
                    </a:p>
                  </a:txBody>
                  <a:tcPr/>
                </a:tc>
                <a:tc hMerge="1">
                  <a:txBody>
                    <a:bodyPr/>
                    <a:lstStyle/>
                    <a:p>
                      <a:pPr algn="ctr"/>
                      <a:endParaRPr lang="en-GB" sz="1600" dirty="0"/>
                    </a:p>
                  </a:txBody>
                  <a:tcPr/>
                </a:tc>
              </a:tr>
            </a:tbl>
          </a:graphicData>
        </a:graphic>
      </p:graphicFrame>
    </p:spTree>
    <p:extLst>
      <p:ext uri="{BB962C8B-B14F-4D97-AF65-F5344CB8AC3E}">
        <p14:creationId xmlns:p14="http://schemas.microsoft.com/office/powerpoint/2010/main" val="282284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08650910"/>
              </p:ext>
            </p:extLst>
          </p:nvPr>
        </p:nvGraphicFramePr>
        <p:xfrm>
          <a:off x="250825" y="836712"/>
          <a:ext cx="8713663" cy="5614859"/>
        </p:xfrm>
        <a:graphic>
          <a:graphicData uri="http://schemas.openxmlformats.org/drawingml/2006/table">
            <a:tbl>
              <a:tblPr firstRow="1" bandRow="1">
                <a:tableStyleId>{5C22544A-7EE6-4342-B048-85BDC9FD1C3A}</a:tableStyleId>
              </a:tblPr>
              <a:tblGrid>
                <a:gridCol w="360730"/>
                <a:gridCol w="1656189"/>
                <a:gridCol w="432048"/>
                <a:gridCol w="2016224"/>
                <a:gridCol w="2016224"/>
                <a:gridCol w="2232248"/>
              </a:tblGrid>
              <a:tr h="1061281">
                <a:tc gridSpan="2">
                  <a:txBody>
                    <a:bodyPr/>
                    <a:lstStyle/>
                    <a:p>
                      <a:r>
                        <a:rPr kumimoji="0" lang="en-GB" sz="1300" b="1" i="0" u="none" strike="noStrike" kern="1200" baseline="0" dirty="0" smtClean="0">
                          <a:solidFill>
                            <a:schemeClr val="lt1"/>
                          </a:solidFill>
                          <a:latin typeface="Arial" pitchFamily="34" charset="0"/>
                          <a:ea typeface="+mn-ea"/>
                          <a:cs typeface="Arial" pitchFamily="34" charset="0"/>
                        </a:rPr>
                        <a:t>Learning Outcome (LO) </a:t>
                      </a:r>
                      <a:endParaRPr kumimoji="0" lang="en-GB" sz="1300" b="0" i="0" u="none" strike="noStrike" kern="1200" baseline="0" dirty="0" smtClean="0">
                        <a:solidFill>
                          <a:schemeClr val="lt1"/>
                        </a:solidFill>
                        <a:latin typeface="Arial" pitchFamily="34" charset="0"/>
                        <a:ea typeface="+mn-ea"/>
                        <a:cs typeface="Arial" pitchFamily="34" charset="0"/>
                      </a:endParaRPr>
                    </a:p>
                    <a:p>
                      <a:r>
                        <a:rPr kumimoji="0" lang="en-GB" sz="1300" b="0" i="0" u="none" strike="noStrike" kern="1200" baseline="0" dirty="0" smtClean="0">
                          <a:solidFill>
                            <a:schemeClr val="lt1"/>
                          </a:solidFill>
                          <a:latin typeface="Arial" pitchFamily="34" charset="0"/>
                          <a:ea typeface="+mn-ea"/>
                          <a:cs typeface="Arial" pitchFamily="34" charset="0"/>
                        </a:rPr>
                        <a:t>The learner will:</a:t>
                      </a:r>
                    </a:p>
                  </a:txBody>
                  <a:tcPr/>
                </a:tc>
                <a:tc hMerge="1">
                  <a:txBody>
                    <a:bodyPr/>
                    <a:lstStyle/>
                    <a:p>
                      <a:endParaRPr lang="en-GB"/>
                    </a:p>
                  </a:txBody>
                  <a:tcPr/>
                </a:tc>
                <a:tc gridSpan="2">
                  <a:txBody>
                    <a:bodyPr/>
                    <a:lstStyle/>
                    <a:p>
                      <a:r>
                        <a:rPr kumimoji="0" lang="en-GB" sz="1300" b="1" i="0" u="none" strike="noStrike" kern="1200" baseline="0" dirty="0" smtClean="0">
                          <a:solidFill>
                            <a:schemeClr val="lt1"/>
                          </a:solidFill>
                          <a:latin typeface="Arial" pitchFamily="34" charset="0"/>
                          <a:ea typeface="+mn-ea"/>
                          <a:cs typeface="Arial" pitchFamily="34" charset="0"/>
                        </a:rPr>
                        <a:t>Pass </a:t>
                      </a:r>
                      <a:endParaRPr kumimoji="0" lang="en-GB" sz="1300" b="0" i="0" u="none" strike="noStrike" kern="1200" baseline="0" dirty="0" smtClean="0">
                        <a:solidFill>
                          <a:schemeClr val="lt1"/>
                        </a:solidFill>
                        <a:latin typeface="Arial" pitchFamily="34" charset="0"/>
                        <a:ea typeface="+mn-ea"/>
                        <a:cs typeface="Arial" pitchFamily="34" charset="0"/>
                      </a:endParaRPr>
                    </a:p>
                    <a:p>
                      <a:r>
                        <a:rPr kumimoji="0" lang="en-GB" sz="1300" b="0" i="0" u="none" strike="noStrike" kern="1200" baseline="0" dirty="0" smtClean="0">
                          <a:solidFill>
                            <a:schemeClr val="lt1"/>
                          </a:solidFill>
                          <a:latin typeface="Arial" pitchFamily="34" charset="0"/>
                          <a:ea typeface="+mn-ea"/>
                          <a:cs typeface="Arial" pitchFamily="34" charset="0"/>
                        </a:rPr>
                        <a:t>The assessment criteria are the pass requirements for this unit. </a:t>
                      </a:r>
                    </a:p>
                    <a:p>
                      <a:r>
                        <a:rPr kumimoji="0" lang="en-GB" sz="1300" b="0" i="0" u="none" strike="noStrike" kern="1200" baseline="0" dirty="0" smtClean="0">
                          <a:solidFill>
                            <a:schemeClr val="lt1"/>
                          </a:solidFill>
                          <a:latin typeface="Arial" pitchFamily="34" charset="0"/>
                          <a:ea typeface="+mn-ea"/>
                          <a:cs typeface="Arial" pitchFamily="34" charset="0"/>
                        </a:rPr>
                        <a:t>The learner can: </a:t>
                      </a:r>
                    </a:p>
                  </a:txBody>
                  <a:tcPr/>
                </a:tc>
                <a:tc hMerge="1">
                  <a:txBody>
                    <a:bodyPr/>
                    <a:lstStyle/>
                    <a:p>
                      <a:endParaRPr lang="en-GB"/>
                    </a:p>
                  </a:txBody>
                  <a:tcPr/>
                </a:tc>
                <a:tc>
                  <a:txBody>
                    <a:bodyPr/>
                    <a:lstStyle/>
                    <a:p>
                      <a:r>
                        <a:rPr kumimoji="0" lang="en-GB" sz="1300" b="1" i="0" u="none" strike="noStrike" kern="1200" baseline="0" dirty="0" smtClean="0">
                          <a:solidFill>
                            <a:schemeClr val="lt1"/>
                          </a:solidFill>
                          <a:latin typeface="Arial" pitchFamily="34" charset="0"/>
                          <a:ea typeface="+mn-ea"/>
                          <a:cs typeface="Arial" pitchFamily="34" charset="0"/>
                        </a:rPr>
                        <a:t>Merit </a:t>
                      </a:r>
                      <a:endParaRPr kumimoji="0" lang="en-GB" sz="1300" b="0" i="0" u="none" strike="noStrike" kern="1200" baseline="0" dirty="0" smtClean="0">
                        <a:solidFill>
                          <a:schemeClr val="lt1"/>
                        </a:solidFill>
                        <a:latin typeface="Arial" pitchFamily="34" charset="0"/>
                        <a:ea typeface="+mn-ea"/>
                        <a:cs typeface="Arial" pitchFamily="34" charset="0"/>
                      </a:endParaRPr>
                    </a:p>
                    <a:p>
                      <a:r>
                        <a:rPr kumimoji="0" lang="en-GB" sz="1300" b="0" i="0" u="none" strike="noStrike" kern="1200" baseline="0" dirty="0" smtClean="0">
                          <a:solidFill>
                            <a:schemeClr val="lt1"/>
                          </a:solidFill>
                          <a:latin typeface="Arial" pitchFamily="34" charset="0"/>
                          <a:ea typeface="+mn-ea"/>
                          <a:cs typeface="Arial" pitchFamily="34" charset="0"/>
                        </a:rPr>
                        <a:t>For merit the evidence must show that, in addition to the pass criteria, the learner is able to: </a:t>
                      </a:r>
                    </a:p>
                  </a:txBody>
                  <a:tcPr/>
                </a:tc>
                <a:tc>
                  <a:txBody>
                    <a:bodyPr/>
                    <a:lstStyle/>
                    <a:p>
                      <a:r>
                        <a:rPr kumimoji="0" lang="en-GB" sz="1300" b="1" i="0" u="none" strike="noStrike" kern="1200" baseline="0" dirty="0" smtClean="0">
                          <a:solidFill>
                            <a:schemeClr val="lt1"/>
                          </a:solidFill>
                          <a:latin typeface="Arial" pitchFamily="34" charset="0"/>
                          <a:ea typeface="+mn-ea"/>
                          <a:cs typeface="Arial" pitchFamily="34" charset="0"/>
                        </a:rPr>
                        <a:t>Distinction </a:t>
                      </a:r>
                      <a:endParaRPr kumimoji="0" lang="en-GB" sz="1300" b="0" i="0" u="none" strike="noStrike" kern="1200" baseline="0" dirty="0" smtClean="0">
                        <a:solidFill>
                          <a:schemeClr val="lt1"/>
                        </a:solidFill>
                        <a:latin typeface="Arial" pitchFamily="34" charset="0"/>
                        <a:ea typeface="+mn-ea"/>
                        <a:cs typeface="Arial" pitchFamily="34" charset="0"/>
                      </a:endParaRPr>
                    </a:p>
                    <a:p>
                      <a:r>
                        <a:rPr kumimoji="0" lang="en-GB" sz="1300" b="0" i="0" u="none" strike="noStrike" kern="1200" baseline="0" dirty="0" smtClean="0">
                          <a:solidFill>
                            <a:schemeClr val="lt1"/>
                          </a:solidFill>
                          <a:latin typeface="Arial" pitchFamily="34" charset="0"/>
                          <a:ea typeface="+mn-ea"/>
                          <a:cs typeface="Arial" pitchFamily="34" charset="0"/>
                        </a:rPr>
                        <a:t>For distinction the evidence must show that, in addition to the pass and merit criteria, the learner is able to: </a:t>
                      </a:r>
                    </a:p>
                  </a:txBody>
                  <a:tcPr/>
                </a:tc>
              </a:tr>
              <a:tr h="890459">
                <a:tc>
                  <a:txBody>
                    <a:bodyPr/>
                    <a:lstStyle/>
                    <a:p>
                      <a:r>
                        <a:rPr lang="en-GB" sz="1300" dirty="0" smtClean="0">
                          <a:latin typeface="Arial" pitchFamily="34" charset="0"/>
                          <a:cs typeface="Arial" pitchFamily="34" charset="0"/>
                        </a:rPr>
                        <a:t>1</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Understand game platform types </a:t>
                      </a:r>
                    </a:p>
                  </a:txBody>
                  <a:tcPr>
                    <a:solidFill>
                      <a:srgbClr val="FFC000"/>
                    </a:solidFill>
                  </a:tcPr>
                </a:tc>
                <a:tc>
                  <a:txBody>
                    <a:bodyPr/>
                    <a:lstStyle/>
                    <a:p>
                      <a:r>
                        <a:rPr lang="en-GB" sz="1300" dirty="0" smtClean="0">
                          <a:latin typeface="Arial" pitchFamily="34" charset="0"/>
                          <a:cs typeface="Arial" pitchFamily="34" charset="0"/>
                        </a:rPr>
                        <a:t>P1</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Describe game platform types with some appropriate use of subject terminology </a:t>
                      </a:r>
                      <a:endParaRPr lang="en-GB" sz="1300" dirty="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M1 - Describe how computer games platform types have developed over time </a:t>
                      </a:r>
                      <a:endParaRPr lang="en-GB" sz="1300" dirty="0" smtClean="0">
                        <a:latin typeface="Arial" pitchFamily="34" charset="0"/>
                        <a:cs typeface="Arial" pitchFamily="34" charset="0"/>
                      </a:endParaRPr>
                    </a:p>
                  </a:txBody>
                  <a:tcPr>
                    <a:solidFill>
                      <a:srgbClr val="FFC000"/>
                    </a:solidFill>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D1 - Explore potential future gaming platform types </a:t>
                      </a:r>
                      <a:endParaRPr lang="en-GB" sz="1300" dirty="0">
                        <a:latin typeface="Arial" pitchFamily="34" charset="0"/>
                        <a:cs typeface="Arial" pitchFamily="34" charset="0"/>
                      </a:endParaRPr>
                    </a:p>
                  </a:txBody>
                  <a:tcPr>
                    <a:solidFill>
                      <a:srgbClr val="FFC000"/>
                    </a:solidFill>
                  </a:tcPr>
                </a:tc>
              </a:tr>
              <a:tr h="1016184">
                <a:tc>
                  <a:txBody>
                    <a:bodyPr/>
                    <a:lstStyle/>
                    <a:p>
                      <a:r>
                        <a:rPr lang="en-GB" sz="1300" dirty="0" smtClean="0">
                          <a:latin typeface="Arial" pitchFamily="34" charset="0"/>
                          <a:cs typeface="Arial" pitchFamily="34" charset="0"/>
                        </a:rPr>
                        <a:t>2</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Understand hardware technologies for game platforms </a:t>
                      </a:r>
                    </a:p>
                  </a:txBody>
                  <a:tcPr/>
                </a:tc>
                <a:tc>
                  <a:txBody>
                    <a:bodyPr/>
                    <a:lstStyle/>
                    <a:p>
                      <a:r>
                        <a:rPr lang="en-GB" sz="1300" dirty="0" smtClean="0">
                          <a:latin typeface="Arial" pitchFamily="34" charset="0"/>
                          <a:cs typeface="Arial" pitchFamily="34" charset="0"/>
                        </a:rPr>
                        <a:t>P2</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Describe hardware technologies for game platforms with some appropriate use of subject terminology </a:t>
                      </a: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M2 - Describe mobile technologies for game platforms </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D2 - Evaluate the suitability of mobile technologies for game play </a:t>
                      </a:r>
                    </a:p>
                  </a:txBody>
                  <a:tcPr/>
                </a:tc>
              </a:tr>
              <a:tr h="630189">
                <a:tc>
                  <a:txBody>
                    <a:bodyPr/>
                    <a:lstStyle/>
                    <a:p>
                      <a:r>
                        <a:rPr lang="en-GB" sz="1300" dirty="0" smtClean="0">
                          <a:latin typeface="Arial" pitchFamily="34" charset="0"/>
                          <a:cs typeface="Arial" pitchFamily="34" charset="0"/>
                        </a:rPr>
                        <a:t>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Understand software technologies for game platforms </a:t>
                      </a:r>
                    </a:p>
                  </a:txBody>
                  <a:tcPr/>
                </a:tc>
                <a:tc>
                  <a:txBody>
                    <a:bodyPr/>
                    <a:lstStyle/>
                    <a:p>
                      <a:r>
                        <a:rPr lang="en-GB" sz="1300" dirty="0" smtClean="0">
                          <a:latin typeface="Arial" pitchFamily="34" charset="0"/>
                          <a:cs typeface="Arial" pitchFamily="34" charset="0"/>
                        </a:rPr>
                        <a:t>P3</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Describe software technologies for game platforms expressing ideas with some appropriate use of subject terminology </a:t>
                      </a: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M3 - Discuss the different software technologies for multiple platform usage </a:t>
                      </a: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D3 - Justify the choice of platform on which to run an identified software technology </a:t>
                      </a:r>
                      <a:endParaRPr lang="en-GB" sz="1300" dirty="0">
                        <a:latin typeface="Arial" pitchFamily="34" charset="0"/>
                        <a:cs typeface="Arial" pitchFamily="34" charset="0"/>
                      </a:endParaRPr>
                    </a:p>
                  </a:txBody>
                  <a:tcPr/>
                </a:tc>
              </a:tr>
              <a:tr h="930304">
                <a:tc>
                  <a:txBody>
                    <a:bodyPr/>
                    <a:lstStyle/>
                    <a:p>
                      <a:r>
                        <a:rPr lang="en-GB" sz="1300" dirty="0" smtClean="0">
                          <a:latin typeface="Arial" pitchFamily="34" charset="0"/>
                          <a:cs typeface="Arial" pitchFamily="34" charset="0"/>
                        </a:rPr>
                        <a:t>4</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Be able to connect and configure platforms and devices to enable gameplay </a:t>
                      </a:r>
                    </a:p>
                  </a:txBody>
                  <a:tcPr/>
                </a:tc>
                <a:tc>
                  <a:txBody>
                    <a:bodyPr/>
                    <a:lstStyle/>
                    <a:p>
                      <a:r>
                        <a:rPr lang="en-GB" sz="1300" dirty="0" smtClean="0">
                          <a:latin typeface="Arial" pitchFamily="34" charset="0"/>
                          <a:cs typeface="Arial" pitchFamily="34" charset="0"/>
                        </a:rPr>
                        <a:t>P4</a:t>
                      </a:r>
                      <a:endParaRPr lang="en-GB" sz="1300" dirty="0">
                        <a:latin typeface="Arial" pitchFamily="34" charset="0"/>
                        <a:cs typeface="Arial" pitchFamily="34" charset="0"/>
                      </a:endParaRP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Apply techniques to connect and configure platforms and devices with some assistance </a:t>
                      </a: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M4 - Explain the different connection types for multiplayer gaming </a:t>
                      </a:r>
                    </a:p>
                  </a:txBody>
                  <a:tcPr/>
                </a:tc>
                <a:tc>
                  <a:txBody>
                    <a:bodyPr/>
                    <a:lstStyle/>
                    <a:p>
                      <a:r>
                        <a:rPr kumimoji="0" lang="en-GB" sz="1300" b="0" i="0" u="none" strike="noStrike" kern="1200" baseline="0" dirty="0" smtClean="0">
                          <a:solidFill>
                            <a:schemeClr val="dk1"/>
                          </a:solidFill>
                          <a:latin typeface="Arial" pitchFamily="34" charset="0"/>
                          <a:ea typeface="+mn-ea"/>
                          <a:cs typeface="Arial" pitchFamily="34" charset="0"/>
                        </a:rPr>
                        <a:t>D4 - Justify how the connection types are appropriate for the different multiplayer gaming experiences </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736130"/>
          </a:xfrm>
        </p:spPr>
        <p:txBody>
          <a:bodyPr>
            <a:noAutofit/>
          </a:bodyPr>
          <a:lstStyle/>
          <a:p>
            <a:pPr>
              <a:spcBef>
                <a:spcPts val="0"/>
              </a:spcBef>
            </a:pPr>
            <a:r>
              <a:rPr lang="en-GB" sz="1700" dirty="0" smtClean="0"/>
              <a:t>Missing from all this is the PC games market which unlike consoles has not developed due to the three year cycle, competition and sales figures but through advances in partial technology. But PC games still sell well, they are still superior graphically to consoles, they still have their genres that consoles have not been able to breach. And all technical developments have been channelled through PC technologies. PC’s had CD drives 4 years before the first console, the </a:t>
            </a:r>
            <a:r>
              <a:rPr lang="en-GB" sz="1700" dirty="0" err="1" smtClean="0"/>
              <a:t>SegaCD</a:t>
            </a:r>
            <a:r>
              <a:rPr lang="en-GB" sz="1700" dirty="0" smtClean="0"/>
              <a:t>, they had </a:t>
            </a:r>
            <a:r>
              <a:rPr lang="en-GB" sz="1700" dirty="0" err="1" smtClean="0"/>
              <a:t>BluRay</a:t>
            </a:r>
            <a:r>
              <a:rPr lang="en-GB" sz="1700" dirty="0" smtClean="0"/>
              <a:t> 2 years before PS3, they had hard drive storage for games 15 years before the Xbox360.</a:t>
            </a:r>
          </a:p>
          <a:p>
            <a:pPr>
              <a:spcBef>
                <a:spcPts val="0"/>
              </a:spcBef>
            </a:pPr>
            <a:r>
              <a:rPr lang="en-GB" sz="1700" dirty="0"/>
              <a:t>Until 1978 PC’s were </a:t>
            </a:r>
            <a:r>
              <a:rPr lang="en-GB" sz="1700" dirty="0" smtClean="0"/>
              <a:t>monochrome but since the introduction of VGA graphics, PC’s have had a higher resolution and bit depth than any console. The first networked play games on PC was around for 18 years before consoles could match the online capacity. Doom, Quake, WOW, Eve and a host of others have dominated the online market with games like WOW having up to 6m users online at any one time. </a:t>
            </a:r>
          </a:p>
          <a:p>
            <a:pPr>
              <a:spcBef>
                <a:spcPts val="0"/>
              </a:spcBef>
            </a:pPr>
            <a:r>
              <a:rPr lang="en-GB" sz="1700" dirty="0" smtClean="0"/>
              <a:t>More importantly games are made on PC’s, they are constructed and coded on PC’s using PC language. Characters and objects are predominantly made in Maya, ZBrush and 3d Studio Max. Game Engines like Unity, Torque, CryEngine ran on PC’s and save the code to make them compatible with consoles and handhelds. This makes them PC compatible and in line with console releases. Games like Skyrim are as good on either format but never considered by the industry as popular.</a:t>
            </a:r>
          </a:p>
        </p:txBody>
      </p:sp>
      <p:sp>
        <p:nvSpPr>
          <p:cNvPr id="2" name="Title 1"/>
          <p:cNvSpPr>
            <a:spLocks noGrp="1"/>
          </p:cNvSpPr>
          <p:nvPr>
            <p:ph type="title"/>
          </p:nvPr>
        </p:nvSpPr>
        <p:spPr>
          <a:xfrm>
            <a:off x="179512" y="71414"/>
            <a:ext cx="8858312" cy="693290"/>
          </a:xfrm>
        </p:spPr>
        <p:txBody>
          <a:bodyPr>
            <a:noAutofit/>
          </a:bodyPr>
          <a:lstStyle/>
          <a:p>
            <a:r>
              <a:rPr lang="en-GB" dirty="0" smtClean="0"/>
              <a:t>P1.4 </a:t>
            </a:r>
            <a:r>
              <a:rPr lang="en-GB" dirty="0"/>
              <a:t>- Platform types – </a:t>
            </a:r>
            <a:r>
              <a:rPr lang="en-GB" dirty="0" smtClean="0"/>
              <a:t>PC’s</a:t>
            </a:r>
            <a:endParaRPr lang="en-GB" dirty="0"/>
          </a:p>
        </p:txBody>
      </p:sp>
    </p:spTree>
    <p:extLst>
      <p:ext uri="{BB962C8B-B14F-4D97-AF65-F5344CB8AC3E}">
        <p14:creationId xmlns:p14="http://schemas.microsoft.com/office/powerpoint/2010/main" val="3888858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736130"/>
          </a:xfrm>
        </p:spPr>
        <p:txBody>
          <a:bodyPr>
            <a:noAutofit/>
          </a:bodyPr>
          <a:lstStyle/>
          <a:p>
            <a:pPr>
              <a:spcBef>
                <a:spcPts val="0"/>
              </a:spcBef>
            </a:pPr>
            <a:r>
              <a:rPr lang="en-GB" sz="1550" b="1" dirty="0" smtClean="0"/>
              <a:t>Offline</a:t>
            </a:r>
            <a:r>
              <a:rPr lang="en-GB" sz="1550" dirty="0" smtClean="0"/>
              <a:t> – In terms of gaming and processing power, the consoles, including current models would struggle to keep up with PC processing power. Consoles have the same chips as PC’s but a step behind. In Offline terms, PC’s have the capacity for better screen resolution, with the right money and card, better interaction (102 keys keyboard and mouse) more storage (measures in 100’s of GB) with additional features that consoles will possibly not have for a generation (CD burning, duplication, removable hardware, additional upgrade capacity etc.) Good graphics cards on the PC can cost as much or more than a whole console. In terms of offline capacity this is why PC games are superior, but often lack the appeal of consoles.</a:t>
            </a:r>
          </a:p>
          <a:p>
            <a:pPr>
              <a:spcBef>
                <a:spcPts val="0"/>
              </a:spcBef>
            </a:pPr>
            <a:r>
              <a:rPr lang="en-GB" sz="1550" b="1" dirty="0" smtClean="0"/>
              <a:t>Online</a:t>
            </a:r>
            <a:r>
              <a:rPr lang="en-GB" sz="1550" dirty="0" smtClean="0"/>
              <a:t> – PC’s have been online for so long that it is not a unique thing any more. Other than email, chat, internet and communications which is standard, PC gaming has that crowd puller. 15,000 people queued at the doors of </a:t>
            </a:r>
            <a:r>
              <a:rPr lang="en-GB" sz="1550" dirty="0" err="1" smtClean="0"/>
              <a:t>Blizzcon</a:t>
            </a:r>
            <a:r>
              <a:rPr lang="en-GB" sz="1550" dirty="0" smtClean="0"/>
              <a:t> 2013. An average of 6m users of WOW at a time. 68% of gamers play online almost exclusively. Click </a:t>
            </a:r>
            <a:r>
              <a:rPr lang="en-GB" sz="1550" dirty="0" smtClean="0">
                <a:hlinkClick r:id="rId2"/>
              </a:rPr>
              <a:t>here </a:t>
            </a:r>
            <a:r>
              <a:rPr lang="en-GB" sz="1550" dirty="0" smtClean="0"/>
              <a:t>for information. For every online </a:t>
            </a:r>
            <a:r>
              <a:rPr lang="en-GB" sz="1550" dirty="0" err="1" smtClean="0"/>
              <a:t>xBox</a:t>
            </a:r>
            <a:r>
              <a:rPr lang="en-GB" sz="1550" dirty="0" smtClean="0"/>
              <a:t> game like COD there are 3 PC games with more figures, DOTA, </a:t>
            </a:r>
            <a:r>
              <a:rPr lang="en-GB" sz="1550" dirty="0" err="1" smtClean="0"/>
              <a:t>Starcraft</a:t>
            </a:r>
            <a:r>
              <a:rPr lang="en-GB" sz="1550" dirty="0" smtClean="0"/>
              <a:t>, WOW, Star Trek Online, Eve, every PC gamer has their choice.</a:t>
            </a:r>
          </a:p>
          <a:p>
            <a:pPr>
              <a:spcBef>
                <a:spcPts val="0"/>
              </a:spcBef>
            </a:pPr>
            <a:r>
              <a:rPr lang="en-GB" sz="1550" b="1" dirty="0" smtClean="0"/>
              <a:t>Interactivity</a:t>
            </a:r>
            <a:r>
              <a:rPr lang="en-GB" sz="1550" dirty="0" smtClean="0"/>
              <a:t> – unlike consoles, PC’s have that capacity for expansion. Interactivity in terms of online play is matched by the addition of a better camera, Team Play, expandability, long term exposure, textual and chat interaction, video play recording that the Xbox One has just gained. This extra capacity for PC Gamers has always set them above he console users. Add to this a whole range of hardware additions, game chairs, different mice, USB fondue sets, 7.2 surround sound etc.  And the PC gamers world has become more exclusive.</a:t>
            </a:r>
          </a:p>
        </p:txBody>
      </p:sp>
      <p:sp>
        <p:nvSpPr>
          <p:cNvPr id="2" name="Title 1"/>
          <p:cNvSpPr>
            <a:spLocks noGrp="1"/>
          </p:cNvSpPr>
          <p:nvPr>
            <p:ph type="title"/>
          </p:nvPr>
        </p:nvSpPr>
        <p:spPr>
          <a:xfrm>
            <a:off x="179512" y="71414"/>
            <a:ext cx="8858312" cy="693290"/>
          </a:xfrm>
        </p:spPr>
        <p:txBody>
          <a:bodyPr>
            <a:noAutofit/>
          </a:bodyPr>
          <a:lstStyle/>
          <a:p>
            <a:r>
              <a:rPr lang="en-GB" dirty="0" smtClean="0"/>
              <a:t>P1.4 </a:t>
            </a:r>
            <a:r>
              <a:rPr lang="en-GB" dirty="0"/>
              <a:t>- Platform types – </a:t>
            </a:r>
            <a:r>
              <a:rPr lang="en-GB" dirty="0" smtClean="0"/>
              <a:t>PC’s</a:t>
            </a:r>
            <a:endParaRPr lang="en-GB" dirty="0"/>
          </a:p>
        </p:txBody>
      </p:sp>
    </p:spTree>
    <p:extLst>
      <p:ext uri="{BB962C8B-B14F-4D97-AF65-F5344CB8AC3E}">
        <p14:creationId xmlns:p14="http://schemas.microsoft.com/office/powerpoint/2010/main" val="3916123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643998" cy="5664122"/>
          </a:xfrm>
        </p:spPr>
        <p:txBody>
          <a:bodyPr>
            <a:noAutofit/>
          </a:bodyPr>
          <a:lstStyle/>
          <a:p>
            <a:pPr>
              <a:spcBef>
                <a:spcPts val="0"/>
              </a:spcBef>
            </a:pPr>
            <a:r>
              <a:rPr lang="en-GB" sz="1500" dirty="0" smtClean="0"/>
              <a:t>Where PC Games differ from consoles is the availability and the negative issues. Until recently downloadable content kept PC gaming active, expansion packs, bug fixes, patches and mods. The life of Doom was extended for 2 years because of </a:t>
            </a:r>
            <a:r>
              <a:rPr lang="en-GB" sz="1500" dirty="0" err="1" smtClean="0"/>
              <a:t>modding</a:t>
            </a:r>
            <a:r>
              <a:rPr lang="en-GB" sz="1500" dirty="0" smtClean="0"/>
              <a:t>. New levels generated by users.</a:t>
            </a:r>
          </a:p>
          <a:p>
            <a:pPr>
              <a:spcBef>
                <a:spcPts val="0"/>
              </a:spcBef>
            </a:pPr>
            <a:r>
              <a:rPr lang="en-GB" sz="1500" dirty="0" smtClean="0"/>
              <a:t>But Piracy, online and offline versions has plagued the PC market more than the console market since the early days. New and better protection methods limit this down slightly but never for long. On </a:t>
            </a:r>
            <a:r>
              <a:rPr lang="en-GB" sz="1500" dirty="0" err="1" smtClean="0"/>
              <a:t>PirateBay</a:t>
            </a:r>
            <a:r>
              <a:rPr lang="en-GB" sz="1500" dirty="0" smtClean="0"/>
              <a:t> the seed and peer value of a new PC game is about 10,000. The same cannot be said about Console of Handheld games. Yes there are ways of copying console games but PC’s cannot be account blocked other than through Steam.</a:t>
            </a:r>
          </a:p>
          <a:p>
            <a:pPr marL="0" indent="0">
              <a:spcBef>
                <a:spcPts val="0"/>
              </a:spcBef>
              <a:buNone/>
            </a:pPr>
            <a:r>
              <a:rPr lang="en-GB" sz="1500" b="1" dirty="0" smtClean="0"/>
              <a:t>P1.4 - Task 08</a:t>
            </a:r>
            <a:r>
              <a:rPr lang="en-GB" sz="1500" dirty="0" smtClean="0"/>
              <a:t> – Introduce the PC game market and describe the 3 different USP points given to PC Gamers.</a:t>
            </a:r>
          </a:p>
          <a:p>
            <a:pPr marL="0" indent="0">
              <a:buNone/>
            </a:pPr>
            <a:r>
              <a:rPr lang="en-GB" sz="1500" b="1" dirty="0" smtClean="0"/>
              <a:t>M1.3 </a:t>
            </a:r>
            <a:r>
              <a:rPr lang="en-GB" sz="1500" b="1" dirty="0"/>
              <a:t>– Task </a:t>
            </a:r>
            <a:r>
              <a:rPr lang="en-GB" sz="1500" b="1" dirty="0" smtClean="0"/>
              <a:t>09 </a:t>
            </a:r>
            <a:r>
              <a:rPr lang="en-GB" sz="1500" b="1" dirty="0"/>
              <a:t>– </a:t>
            </a:r>
            <a:r>
              <a:rPr lang="en-GB" sz="1500" dirty="0"/>
              <a:t>Describe how the </a:t>
            </a:r>
            <a:r>
              <a:rPr lang="en-GB" sz="1500" dirty="0" smtClean="0"/>
              <a:t>PC Platform </a:t>
            </a:r>
            <a:r>
              <a:rPr lang="en-GB" sz="1500" dirty="0"/>
              <a:t>Type has developed over time </a:t>
            </a:r>
          </a:p>
          <a:p>
            <a:pPr marL="0" indent="0">
              <a:buNone/>
            </a:pPr>
            <a:r>
              <a:rPr lang="en-GB" sz="1500" b="1" dirty="0" smtClean="0"/>
              <a:t>D1.3 </a:t>
            </a:r>
            <a:r>
              <a:rPr lang="en-GB" sz="1500" b="1" dirty="0"/>
              <a:t>– Task </a:t>
            </a:r>
            <a:r>
              <a:rPr lang="en-GB" sz="1500" b="1" dirty="0" smtClean="0"/>
              <a:t>10 </a:t>
            </a:r>
            <a:r>
              <a:rPr lang="en-GB" sz="1500" b="1" dirty="0"/>
              <a:t>– </a:t>
            </a:r>
            <a:r>
              <a:rPr lang="en-GB" sz="1500" dirty="0"/>
              <a:t>Research and explore the potential future of the </a:t>
            </a:r>
            <a:r>
              <a:rPr lang="en-GB" sz="1500" dirty="0" smtClean="0"/>
              <a:t>PC Gaming platform</a:t>
            </a:r>
            <a:endParaRPr lang="en-GB" sz="1500" dirty="0"/>
          </a:p>
          <a:p>
            <a:pPr marL="342900" indent="-342900">
              <a:spcBef>
                <a:spcPts val="0"/>
              </a:spcBef>
            </a:pPr>
            <a:r>
              <a:rPr lang="en-GB" sz="1500" dirty="0" smtClean="0"/>
              <a:t>In your introduction describe briefly:</a:t>
            </a:r>
          </a:p>
          <a:p>
            <a:pPr marL="623888" indent="-355600">
              <a:buFont typeface="+mj-lt"/>
              <a:buAutoNum type="arabicPeriod"/>
            </a:pPr>
            <a:r>
              <a:rPr lang="en-GB" sz="1500" dirty="0"/>
              <a:t>Background history of </a:t>
            </a:r>
            <a:r>
              <a:rPr lang="en-GB" sz="1500" dirty="0" smtClean="0"/>
              <a:t>PC Games </a:t>
            </a:r>
            <a:r>
              <a:rPr lang="en-GB" sz="1500" dirty="0"/>
              <a:t>Industry with examples</a:t>
            </a:r>
          </a:p>
          <a:p>
            <a:pPr marL="623888" indent="-355600">
              <a:buFont typeface="+mj-lt"/>
              <a:buAutoNum type="arabicPeriod"/>
            </a:pPr>
            <a:r>
              <a:rPr lang="en-GB" sz="1500" dirty="0"/>
              <a:t>Reasons why the </a:t>
            </a:r>
            <a:r>
              <a:rPr lang="en-GB" sz="1500" dirty="0" smtClean="0"/>
              <a:t>PC Games have developed differently from Consoles</a:t>
            </a:r>
            <a:endParaRPr lang="en-GB" sz="1500" dirty="0"/>
          </a:p>
          <a:p>
            <a:pPr marL="623888" indent="-355600">
              <a:buFont typeface="+mj-lt"/>
              <a:buAutoNum type="arabicPeriod"/>
            </a:pPr>
            <a:r>
              <a:rPr lang="en-GB" sz="1500" dirty="0"/>
              <a:t>Examples of the </a:t>
            </a:r>
            <a:r>
              <a:rPr lang="en-GB" sz="1500" dirty="0" smtClean="0"/>
              <a:t>hardware changes that affected PC gaming advances.</a:t>
            </a:r>
            <a:endParaRPr lang="en-GB" sz="1500" dirty="0"/>
          </a:p>
          <a:p>
            <a:pPr marL="268288" indent="0">
              <a:buNone/>
            </a:pPr>
            <a:r>
              <a:rPr lang="en-GB" sz="1500" dirty="0" smtClean="0"/>
              <a:t>Then explain:</a:t>
            </a:r>
          </a:p>
          <a:p>
            <a:pPr marL="268288" indent="0">
              <a:buNone/>
            </a:pPr>
            <a:endParaRPr lang="en-GB" sz="1500" dirty="0" smtClean="0"/>
          </a:p>
        </p:txBody>
      </p:sp>
      <p:sp>
        <p:nvSpPr>
          <p:cNvPr id="2" name="Title 1"/>
          <p:cNvSpPr>
            <a:spLocks noGrp="1"/>
          </p:cNvSpPr>
          <p:nvPr>
            <p:ph type="title"/>
          </p:nvPr>
        </p:nvSpPr>
        <p:spPr>
          <a:xfrm>
            <a:off x="179512" y="71414"/>
            <a:ext cx="8784976" cy="693290"/>
          </a:xfrm>
        </p:spPr>
        <p:txBody>
          <a:bodyPr>
            <a:noAutofit/>
          </a:bodyPr>
          <a:lstStyle/>
          <a:p>
            <a:r>
              <a:rPr lang="en-GB" dirty="0" smtClean="0"/>
              <a:t>P1.4 </a:t>
            </a:r>
            <a:r>
              <a:rPr lang="en-GB" dirty="0"/>
              <a:t>- Platform types – </a:t>
            </a:r>
            <a:r>
              <a:rPr lang="en-GB" dirty="0" smtClean="0"/>
              <a:t>PC’s</a:t>
            </a:r>
            <a:endParaRPr lang="en-GB" dirty="0"/>
          </a:p>
        </p:txBody>
      </p:sp>
      <p:graphicFrame>
        <p:nvGraphicFramePr>
          <p:cNvPr id="16" name="Table 15"/>
          <p:cNvGraphicFramePr>
            <a:graphicFrameLocks noGrp="1"/>
          </p:cNvGraphicFramePr>
          <p:nvPr>
            <p:extLst>
              <p:ext uri="{D42A27DB-BD31-4B8C-83A1-F6EECF244321}">
                <p14:modId xmlns:p14="http://schemas.microsoft.com/office/powerpoint/2010/main" val="283403498"/>
              </p:ext>
            </p:extLst>
          </p:nvPr>
        </p:nvGraphicFramePr>
        <p:xfrm>
          <a:off x="253234" y="5805264"/>
          <a:ext cx="8639247" cy="741680"/>
        </p:xfrm>
        <a:graphic>
          <a:graphicData uri="http://schemas.openxmlformats.org/drawingml/2006/table">
            <a:tbl>
              <a:tblPr firstRow="1" bandRow="1">
                <a:tableStyleId>{5C22544A-7EE6-4342-B048-85BDC9FD1C3A}</a:tableStyleId>
              </a:tblPr>
              <a:tblGrid>
                <a:gridCol w="2879749"/>
                <a:gridCol w="2159097"/>
                <a:gridCol w="3600401"/>
              </a:tblGrid>
              <a:tr h="370840">
                <a:tc>
                  <a:txBody>
                    <a:bodyPr/>
                    <a:lstStyle/>
                    <a:p>
                      <a:pPr algn="ctr"/>
                      <a:r>
                        <a:rPr lang="en-GB" sz="1600" dirty="0" smtClean="0"/>
                        <a:t>Offline Capacity</a:t>
                      </a:r>
                      <a:endParaRPr lang="en-GB" sz="1600" dirty="0"/>
                    </a:p>
                  </a:txBody>
                  <a:tcPr/>
                </a:tc>
                <a:tc>
                  <a:txBody>
                    <a:bodyPr/>
                    <a:lstStyle/>
                    <a:p>
                      <a:pPr algn="ctr"/>
                      <a:r>
                        <a:rPr lang="en-GB" sz="1600" dirty="0" smtClean="0"/>
                        <a:t>Online Capacity</a:t>
                      </a:r>
                      <a:endParaRPr lang="en-GB" sz="1600" dirty="0"/>
                    </a:p>
                  </a:txBody>
                  <a:tcPr/>
                </a:tc>
                <a:tc>
                  <a:txBody>
                    <a:bodyPr/>
                    <a:lstStyle/>
                    <a:p>
                      <a:pPr algn="ctr"/>
                      <a:r>
                        <a:rPr lang="en-GB" sz="1600" dirty="0" smtClean="0"/>
                        <a:t>Interactivity</a:t>
                      </a:r>
                      <a:endParaRPr lang="en-GB" sz="1600" dirty="0"/>
                    </a:p>
                  </a:txBody>
                  <a:tcPr/>
                </a:tc>
              </a:tr>
              <a:tr h="370840">
                <a:tc gridSpan="2">
                  <a:txBody>
                    <a:bodyPr/>
                    <a:lstStyle/>
                    <a:p>
                      <a:pPr algn="ctr"/>
                      <a:r>
                        <a:rPr lang="en-GB" sz="1600" dirty="0" smtClean="0"/>
                        <a:t>How it has developed over time (M)</a:t>
                      </a:r>
                      <a:endParaRPr lang="en-GB" sz="1600" dirty="0"/>
                    </a:p>
                  </a:txBody>
                  <a:tcPr/>
                </a:tc>
                <a:tc hMerge="1">
                  <a:txBody>
                    <a:bodyPr/>
                    <a:lstStyle/>
                    <a:p>
                      <a:pPr algn="ctr"/>
                      <a:endParaRPr lang="en-GB" sz="1600" dirty="0"/>
                    </a:p>
                  </a:txBody>
                  <a:tcPr/>
                </a:tc>
                <a:tc>
                  <a:txBody>
                    <a:bodyPr/>
                    <a:lstStyle/>
                    <a:p>
                      <a:pPr algn="ctr"/>
                      <a:r>
                        <a:rPr lang="en-GB" sz="1600" dirty="0" smtClean="0"/>
                        <a:t>Potential Future Developments (D)</a:t>
                      </a:r>
                      <a:endParaRPr lang="en-GB" sz="1600" dirty="0"/>
                    </a:p>
                  </a:txBody>
                  <a:tcPr/>
                </a:tc>
              </a:tr>
            </a:tbl>
          </a:graphicData>
        </a:graphic>
      </p:graphicFrame>
    </p:spTree>
    <p:extLst>
      <p:ext uri="{BB962C8B-B14F-4D97-AF65-F5344CB8AC3E}">
        <p14:creationId xmlns:p14="http://schemas.microsoft.com/office/powerpoint/2010/main" val="31321235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764705"/>
            <a:ext cx="6840760" cy="5807568"/>
          </a:xfrm>
        </p:spPr>
        <p:txBody>
          <a:bodyPr>
            <a:noAutofit/>
          </a:bodyPr>
          <a:lstStyle/>
          <a:p>
            <a:pPr marL="255588" indent="-255588"/>
            <a:r>
              <a:rPr lang="en-GB" sz="1800" dirty="0" smtClean="0"/>
              <a:t>Ever since Mattel, </a:t>
            </a:r>
            <a:r>
              <a:rPr lang="en-GB" sz="1800" dirty="0" err="1" smtClean="0"/>
              <a:t>Microvision</a:t>
            </a:r>
            <a:r>
              <a:rPr lang="en-GB" sz="1800" dirty="0" smtClean="0"/>
              <a:t> and Nintendo introduced the world to handheld systems people have enjoyed gaming on the go and there have been some notable success and failures through this journey.</a:t>
            </a:r>
          </a:p>
          <a:p>
            <a:pPr marL="255588" indent="-255588"/>
            <a:r>
              <a:rPr lang="en-GB" sz="1800" dirty="0" smtClean="0"/>
              <a:t>Today with a plethora of different systems that can play games, hand held gaming is both maturing and hitting the main stream.</a:t>
            </a:r>
          </a:p>
          <a:p>
            <a:pPr marL="255588" indent="-255588"/>
            <a:r>
              <a:rPr lang="en-GB" sz="1800" dirty="0" smtClean="0"/>
              <a:t>Today the main contenders are:</a:t>
            </a:r>
          </a:p>
          <a:p>
            <a:pPr lvl="1"/>
            <a:r>
              <a:rPr lang="en-GB" sz="1800" dirty="0" smtClean="0"/>
              <a:t>Nintendo’s DS, </a:t>
            </a:r>
            <a:r>
              <a:rPr lang="en-GB" sz="1800" dirty="0" err="1" smtClean="0"/>
              <a:t>DSi</a:t>
            </a:r>
            <a:endParaRPr lang="en-GB" sz="1800" dirty="0" smtClean="0"/>
          </a:p>
          <a:p>
            <a:pPr lvl="1"/>
            <a:r>
              <a:rPr lang="en-GB" sz="1800" dirty="0" smtClean="0"/>
              <a:t>Sony’s PSP and Vita</a:t>
            </a:r>
          </a:p>
          <a:p>
            <a:pPr lvl="1"/>
            <a:r>
              <a:rPr lang="en-GB" sz="1800" dirty="0" smtClean="0"/>
              <a:t>Apple’s IPOD Touch/iPhone, </a:t>
            </a:r>
            <a:r>
              <a:rPr lang="en-GB" sz="1800" dirty="0" err="1" smtClean="0"/>
              <a:t>iPad</a:t>
            </a:r>
            <a:endParaRPr lang="en-GB" sz="1800" dirty="0" smtClean="0"/>
          </a:p>
          <a:p>
            <a:pPr lvl="1"/>
            <a:r>
              <a:rPr lang="en-GB" sz="1800" dirty="0" smtClean="0"/>
              <a:t>Mobile phones  - Java in nature but developing, dominated by IOS, </a:t>
            </a:r>
            <a:r>
              <a:rPr lang="en-GB" sz="1800" dirty="0" smtClean="0">
                <a:hlinkClick r:id="rId2"/>
              </a:rPr>
              <a:t>Android </a:t>
            </a:r>
            <a:r>
              <a:rPr lang="en-GB" sz="1800" dirty="0" smtClean="0"/>
              <a:t>and Windows based.</a:t>
            </a:r>
            <a:endParaRPr lang="en-GB" sz="1050" dirty="0" smtClean="0"/>
          </a:p>
          <a:p>
            <a:endParaRPr lang="en-GB" sz="1400" dirty="0" smtClean="0">
              <a:hlinkClick r:id="rId3"/>
            </a:endParaRPr>
          </a:p>
          <a:p>
            <a:r>
              <a:rPr lang="en-GB" sz="1400" dirty="0" smtClean="0">
                <a:hlinkClick r:id="rId3"/>
              </a:rPr>
              <a:t>http://en.wikipedia.org/wiki/Handheld_game_console</a:t>
            </a:r>
            <a:r>
              <a:rPr lang="en-GB" sz="1400" dirty="0" smtClean="0"/>
              <a:t> </a:t>
            </a:r>
          </a:p>
          <a:p>
            <a:r>
              <a:rPr lang="en-GB" sz="1400" dirty="0" smtClean="0">
                <a:hlinkClick r:id="rId4"/>
              </a:rPr>
              <a:t>http://www.engadget.com/2006/03/03/a-brief-history-of-</a:t>
            </a:r>
            <a:br>
              <a:rPr lang="en-GB" sz="1400" dirty="0" smtClean="0">
                <a:hlinkClick r:id="rId4"/>
              </a:rPr>
            </a:br>
            <a:r>
              <a:rPr lang="en-GB" sz="1400" dirty="0" smtClean="0">
                <a:hlinkClick r:id="rId4"/>
              </a:rPr>
              <a:t>handheld-video-games/</a:t>
            </a:r>
            <a:r>
              <a:rPr lang="en-GB" sz="1400" dirty="0" smtClean="0"/>
              <a:t> </a:t>
            </a:r>
          </a:p>
        </p:txBody>
      </p:sp>
      <p:pic>
        <p:nvPicPr>
          <p:cNvPr id="1026" name="Picture 2"/>
          <p:cNvPicPr>
            <a:picLocks noChangeAspect="1" noChangeArrowheads="1"/>
          </p:cNvPicPr>
          <p:nvPr/>
        </p:nvPicPr>
        <p:blipFill>
          <a:blip r:embed="rId5" cstate="print"/>
          <a:srcRect/>
          <a:stretch>
            <a:fillRect/>
          </a:stretch>
        </p:blipFill>
        <p:spPr bwMode="auto">
          <a:xfrm>
            <a:off x="7928189" y="4797152"/>
            <a:ext cx="1027749" cy="1547815"/>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a:stretch>
            <a:fillRect/>
          </a:stretch>
        </p:blipFill>
        <p:spPr bwMode="auto">
          <a:xfrm>
            <a:off x="6759199" y="4791968"/>
            <a:ext cx="1071570" cy="1552999"/>
          </a:xfrm>
          <a:prstGeom prst="rect">
            <a:avLst/>
          </a:prstGeom>
          <a:noFill/>
          <a:ln w="9525">
            <a:noFill/>
            <a:miter lim="800000"/>
            <a:headEnd/>
            <a:tailEnd/>
          </a:ln>
        </p:spPr>
      </p:pic>
      <p:pic>
        <p:nvPicPr>
          <p:cNvPr id="1029" name="Picture 5"/>
          <p:cNvPicPr>
            <a:picLocks noChangeAspect="1" noChangeArrowheads="1"/>
          </p:cNvPicPr>
          <p:nvPr/>
        </p:nvPicPr>
        <p:blipFill>
          <a:blip r:embed="rId7" cstate="print"/>
          <a:srcRect/>
          <a:stretch>
            <a:fillRect/>
          </a:stretch>
        </p:blipFill>
        <p:spPr bwMode="auto">
          <a:xfrm>
            <a:off x="7617677" y="1556792"/>
            <a:ext cx="1338261" cy="1642038"/>
          </a:xfrm>
          <a:prstGeom prst="rect">
            <a:avLst/>
          </a:prstGeom>
          <a:noFill/>
          <a:ln w="9525">
            <a:noFill/>
            <a:miter lim="800000"/>
            <a:headEnd/>
            <a:tailEnd/>
          </a:ln>
        </p:spPr>
      </p:pic>
      <p:pic>
        <p:nvPicPr>
          <p:cNvPr id="13314" name="Picture 2" descr="PSP"/>
          <p:cNvPicPr>
            <a:picLocks noChangeAspect="1" noChangeArrowheads="1"/>
          </p:cNvPicPr>
          <p:nvPr/>
        </p:nvPicPr>
        <p:blipFill>
          <a:blip r:embed="rId8" cstate="print"/>
          <a:srcRect/>
          <a:stretch>
            <a:fillRect/>
          </a:stretch>
        </p:blipFill>
        <p:spPr bwMode="auto">
          <a:xfrm>
            <a:off x="7341472" y="3356992"/>
            <a:ext cx="1614466" cy="1214422"/>
          </a:xfrm>
          <a:prstGeom prst="rect">
            <a:avLst/>
          </a:prstGeom>
          <a:noFill/>
        </p:spPr>
      </p:pic>
      <p:sp>
        <p:nvSpPr>
          <p:cNvPr id="10" name="Title 1"/>
          <p:cNvSpPr txBox="1">
            <a:spLocks/>
          </p:cNvSpPr>
          <p:nvPr/>
        </p:nvSpPr>
        <p:spPr>
          <a:xfrm>
            <a:off x="179512" y="71414"/>
            <a:ext cx="8858312" cy="69329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P1.5 - Platform types – Handhelds</a:t>
            </a:r>
            <a:endParaRPr lang="en-GB" dirty="0"/>
          </a:p>
        </p:txBody>
      </p:sp>
    </p:spTree>
    <p:extLst>
      <p:ext uri="{BB962C8B-B14F-4D97-AF65-F5344CB8AC3E}">
        <p14:creationId xmlns:p14="http://schemas.microsoft.com/office/powerpoint/2010/main" val="1833291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7597508" cy="5616624"/>
          </a:xfrm>
        </p:spPr>
        <p:txBody>
          <a:bodyPr>
            <a:noAutofit/>
          </a:bodyPr>
          <a:lstStyle/>
          <a:p>
            <a:pPr marL="268288" indent="-255588"/>
            <a:r>
              <a:rPr lang="en-GB" sz="1400" dirty="0" smtClean="0"/>
              <a:t>Nintendo first introduced the DS onto the Japanese market in November 2004.  It later, in </a:t>
            </a:r>
            <a:r>
              <a:rPr lang="en-US" sz="1400" dirty="0" smtClean="0"/>
              <a:t>March 2006 (JAP) </a:t>
            </a:r>
            <a:r>
              <a:rPr lang="en-GB" sz="1400" dirty="0" smtClean="0"/>
              <a:t>redesigned it with a sleeker smaller exterior and better screens, microphone and speakers – thus retiring the original DS design.</a:t>
            </a:r>
          </a:p>
          <a:p>
            <a:pPr marL="268288" indent="-255588"/>
            <a:r>
              <a:rPr lang="en-GB" sz="1400" dirty="0" smtClean="0"/>
              <a:t>In </a:t>
            </a:r>
            <a:r>
              <a:rPr lang="en-US" sz="1400" dirty="0" smtClean="0"/>
              <a:t>October 2008 (JAP),</a:t>
            </a:r>
            <a:r>
              <a:rPr lang="en-GB" sz="1400" dirty="0" smtClean="0"/>
              <a:t> </a:t>
            </a:r>
            <a:r>
              <a:rPr lang="en-GB" sz="1400" dirty="0" smtClean="0">
                <a:hlinkClick r:id="rId2"/>
              </a:rPr>
              <a:t>Nintendo </a:t>
            </a:r>
            <a:r>
              <a:rPr lang="en-GB" sz="1400" dirty="0" smtClean="0"/>
              <a:t>have released the DSi with additional features such as camera and in built MP3 (AAC) playback, faster processor, increased RAM, internal storage capacity, an additional SD card reader, larger screens and improved speakers BUT has lost the Gameboy Advanced cartridge slot.</a:t>
            </a:r>
          </a:p>
          <a:p>
            <a:pPr marL="268288" indent="-255588"/>
            <a:r>
              <a:rPr lang="en-GB" sz="1400" dirty="0" smtClean="0"/>
              <a:t>The DS quickly became a phenomenon due to its innovative touch screen interface attracting non gamers into purchases.  Couple this with casual friendly game and non game releases such as </a:t>
            </a:r>
            <a:r>
              <a:rPr lang="en-GB" sz="1400" dirty="0" err="1" smtClean="0"/>
              <a:t>Nintendogs</a:t>
            </a:r>
            <a:r>
              <a:rPr lang="en-GB" sz="1400" dirty="0" smtClean="0"/>
              <a:t>, Brain Training, 42 Classic Games, Mario Kart DS and many others.</a:t>
            </a:r>
          </a:p>
          <a:p>
            <a:pPr marL="268288" indent="-255588"/>
            <a:r>
              <a:rPr lang="en-GB" sz="1400" dirty="0" smtClean="0"/>
              <a:t>Technical specs are much lower than that of their rivals but that has not stopped the DS from achieving global dominance of sales.  The DS has in built </a:t>
            </a:r>
            <a:r>
              <a:rPr lang="en-GB" sz="1400" dirty="0" err="1" smtClean="0"/>
              <a:t>WiFi</a:t>
            </a:r>
            <a:r>
              <a:rPr lang="en-GB" sz="1400" dirty="0" smtClean="0"/>
              <a:t> to allow </a:t>
            </a:r>
            <a:r>
              <a:rPr lang="en-GB" sz="1400" dirty="0" err="1" smtClean="0"/>
              <a:t>wiresless</a:t>
            </a:r>
            <a:r>
              <a:rPr lang="en-GB" sz="1400" dirty="0" smtClean="0"/>
              <a:t> play and access to Multiplayer games over the internet.</a:t>
            </a:r>
          </a:p>
          <a:p>
            <a:pPr marL="268288" indent="-255588"/>
            <a:r>
              <a:rPr lang="en-GB" sz="1400" dirty="0" smtClean="0"/>
              <a:t>Nintendo’s DS uses ROM cartridges but the DSi has the added facility of the DSi Store where software can be, for a price of course, downloaded onto the </a:t>
            </a:r>
            <a:r>
              <a:rPr lang="en-GB" sz="1400" dirty="0" err="1" smtClean="0"/>
              <a:t>DSi’s</a:t>
            </a:r>
            <a:r>
              <a:rPr lang="en-GB" sz="1400" dirty="0" smtClean="0"/>
              <a:t> internal memory making digital distribution a viable part of the supply chain.</a:t>
            </a:r>
          </a:p>
          <a:p>
            <a:pPr marL="268288" indent="-255588"/>
            <a:r>
              <a:rPr lang="en-GB" sz="1400" dirty="0"/>
              <a:t>To look at the influential titles that the DS has you could try some of the links </a:t>
            </a:r>
            <a:r>
              <a:rPr lang="en-GB" sz="1400" dirty="0" smtClean="0"/>
              <a:t>below. Remember </a:t>
            </a:r>
            <a:r>
              <a:rPr lang="en-GB" sz="1400" dirty="0"/>
              <a:t>critical acclaim does not necessarily equal commercial sales.</a:t>
            </a:r>
          </a:p>
          <a:p>
            <a:pPr marL="268288" indent="-255588"/>
            <a:r>
              <a:rPr lang="en-GB" sz="1400" dirty="0"/>
              <a:t>Some notable games are:</a:t>
            </a:r>
          </a:p>
          <a:p>
            <a:pPr lvl="1"/>
            <a:r>
              <a:rPr lang="en-GB" sz="1400" dirty="0"/>
              <a:t>Brain </a:t>
            </a:r>
            <a:r>
              <a:rPr lang="en-GB" sz="1400" dirty="0" smtClean="0"/>
              <a:t>Training    Mario </a:t>
            </a:r>
            <a:r>
              <a:rPr lang="en-GB" sz="1400" dirty="0"/>
              <a:t>Kart </a:t>
            </a:r>
            <a:r>
              <a:rPr lang="en-GB" sz="1400" dirty="0" smtClean="0"/>
              <a:t>DS     </a:t>
            </a:r>
            <a:r>
              <a:rPr lang="en-GB" sz="1400" dirty="0" err="1" smtClean="0"/>
              <a:t>Nintendogs</a:t>
            </a:r>
            <a:r>
              <a:rPr lang="en-GB" sz="1400" dirty="0" smtClean="0"/>
              <a:t>    New </a:t>
            </a:r>
            <a:r>
              <a:rPr lang="en-GB" sz="1400" dirty="0"/>
              <a:t>Super Mario brothers</a:t>
            </a:r>
          </a:p>
          <a:p>
            <a:pPr lvl="1"/>
            <a:r>
              <a:rPr lang="en-GB" sz="1400" dirty="0"/>
              <a:t>Animal Crossing :Wild </a:t>
            </a:r>
            <a:r>
              <a:rPr lang="en-GB" sz="1400" dirty="0" smtClean="0"/>
              <a:t>world   </a:t>
            </a:r>
          </a:p>
          <a:p>
            <a:pPr marL="0" lvl="1" indent="0">
              <a:buNone/>
            </a:pPr>
            <a:r>
              <a:rPr lang="en-US" sz="1400" dirty="0" smtClean="0">
                <a:hlinkClick r:id="rId3"/>
              </a:rPr>
              <a:t>http</a:t>
            </a:r>
            <a:r>
              <a:rPr lang="en-US" sz="1400" dirty="0">
                <a:hlinkClick r:id="rId3"/>
              </a:rPr>
              <a:t>://www.metacritic.com/games/ds</a:t>
            </a:r>
            <a:r>
              <a:rPr lang="en-US" sz="1400" dirty="0" smtClean="0">
                <a:hlinkClick r:id="rId3"/>
              </a:rPr>
              <a:t>/</a:t>
            </a:r>
            <a:r>
              <a:rPr lang="en-US" sz="1400" dirty="0" smtClean="0"/>
              <a:t> or </a:t>
            </a:r>
            <a:r>
              <a:rPr lang="en-US" sz="1400" dirty="0" smtClean="0">
                <a:hlinkClick r:id="rId4"/>
              </a:rPr>
              <a:t>http</a:t>
            </a:r>
            <a:r>
              <a:rPr lang="en-US" sz="1400" dirty="0">
                <a:hlinkClick r:id="rId4"/>
              </a:rPr>
              <a:t>://en.wikipedia.org/wiki/List_of_best-selling_video_games</a:t>
            </a:r>
            <a:r>
              <a:rPr lang="en-US" sz="1400" dirty="0"/>
              <a:t> </a:t>
            </a:r>
          </a:p>
          <a:p>
            <a:endParaRPr lang="en-US" sz="1400" dirty="0"/>
          </a:p>
          <a:p>
            <a:endParaRPr lang="en-US" sz="1400" dirty="0"/>
          </a:p>
        </p:txBody>
      </p:sp>
      <p:pic>
        <p:nvPicPr>
          <p:cNvPr id="7172" name="Picture 4" descr="File:DSLite white trans.png">
            <a:hlinkClick r:id="rId5"/>
          </p:cNvPr>
          <p:cNvPicPr>
            <a:picLocks noChangeAspect="1" noChangeArrowheads="1"/>
          </p:cNvPicPr>
          <p:nvPr/>
        </p:nvPicPr>
        <p:blipFill>
          <a:blip r:embed="rId6" cstate="print"/>
          <a:srcRect/>
          <a:stretch>
            <a:fillRect/>
          </a:stretch>
        </p:blipFill>
        <p:spPr bwMode="auto">
          <a:xfrm>
            <a:off x="7618708" y="2564904"/>
            <a:ext cx="1428728" cy="1296679"/>
          </a:xfrm>
          <a:prstGeom prst="rect">
            <a:avLst/>
          </a:prstGeom>
          <a:noFill/>
        </p:spPr>
      </p:pic>
      <p:pic>
        <p:nvPicPr>
          <p:cNvPr id="7174" name="Picture 6" descr="http://blognintendo.files.wordpress.com/2008/10/dsi1.jpg"/>
          <p:cNvPicPr>
            <a:picLocks noChangeAspect="1" noChangeArrowheads="1"/>
          </p:cNvPicPr>
          <p:nvPr/>
        </p:nvPicPr>
        <p:blipFill>
          <a:blip r:embed="rId7" cstate="print"/>
          <a:srcRect l="4422" t="6470" r="7131" b="2946"/>
          <a:stretch>
            <a:fillRect/>
          </a:stretch>
        </p:blipFill>
        <p:spPr bwMode="auto">
          <a:xfrm>
            <a:off x="7812360" y="877572"/>
            <a:ext cx="1235076" cy="1535487"/>
          </a:xfrm>
          <a:prstGeom prst="rect">
            <a:avLst/>
          </a:prstGeom>
          <a:noFill/>
        </p:spPr>
      </p:pic>
      <p:pic>
        <p:nvPicPr>
          <p:cNvPr id="6148" name="Picture 4" descr="http://i01.i.aliimg.com/wsphoto/v0/1294542133/-font-b-newest-b-font-32G-335-in-1-multi-font-b-game-b-font.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20258" y="4077072"/>
            <a:ext cx="1361402" cy="144016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txBox="1">
            <a:spLocks/>
          </p:cNvSpPr>
          <p:nvPr/>
        </p:nvSpPr>
        <p:spPr>
          <a:xfrm>
            <a:off x="179512" y="71414"/>
            <a:ext cx="8858312" cy="69329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P1.5 - Platform types – </a:t>
            </a:r>
            <a:r>
              <a:rPr lang="en-GB" dirty="0"/>
              <a:t>N</a:t>
            </a:r>
            <a:r>
              <a:rPr lang="en-GB" dirty="0" smtClean="0"/>
              <a:t>intendo</a:t>
            </a:r>
            <a:endParaRPr lang="en-GB" dirty="0"/>
          </a:p>
        </p:txBody>
      </p:sp>
    </p:spTree>
    <p:extLst>
      <p:ext uri="{BB962C8B-B14F-4D97-AF65-F5344CB8AC3E}">
        <p14:creationId xmlns:p14="http://schemas.microsoft.com/office/powerpoint/2010/main" val="24120657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2902"/>
            <a:ext cx="8229600" cy="569794"/>
          </a:xfrm>
        </p:spPr>
        <p:txBody>
          <a:bodyPr>
            <a:normAutofit fontScale="90000"/>
          </a:bodyPr>
          <a:lstStyle/>
          <a:p>
            <a:r>
              <a:rPr lang="en-GB" dirty="0" smtClean="0"/>
              <a:t>P1.5 </a:t>
            </a:r>
            <a:r>
              <a:rPr lang="en-GB" dirty="0"/>
              <a:t>- Platform types – </a:t>
            </a:r>
            <a:r>
              <a:rPr lang="en-GB" dirty="0" smtClean="0"/>
              <a:t>Sony</a:t>
            </a:r>
            <a:endParaRPr lang="en-GB" dirty="0"/>
          </a:p>
        </p:txBody>
      </p:sp>
      <p:sp>
        <p:nvSpPr>
          <p:cNvPr id="3" name="Content Placeholder 2"/>
          <p:cNvSpPr>
            <a:spLocks noGrp="1"/>
          </p:cNvSpPr>
          <p:nvPr>
            <p:ph idx="1"/>
          </p:nvPr>
        </p:nvSpPr>
        <p:spPr>
          <a:xfrm>
            <a:off x="251520" y="764704"/>
            <a:ext cx="7210209" cy="5544616"/>
          </a:xfrm>
        </p:spPr>
        <p:txBody>
          <a:bodyPr>
            <a:noAutofit/>
          </a:bodyPr>
          <a:lstStyle/>
          <a:p>
            <a:pPr marL="255588" indent="-255588"/>
            <a:r>
              <a:rPr lang="en-GB" sz="1300" dirty="0" smtClean="0"/>
              <a:t>Sony’s first foray into the handheld market has been a reasonable success considering the historic dominance of the Nintendo brand. Sony launched its PSP in December 2004 (JAP), and was instantly an object of desire due to its sleek, stylish looks and massive widescreen LCD screen.</a:t>
            </a:r>
          </a:p>
          <a:p>
            <a:pPr marL="255588" indent="-255588"/>
            <a:r>
              <a:rPr lang="en-GB" sz="1300" dirty="0" smtClean="0"/>
              <a:t>Whereas Nintendo has chosen to stick to ROM based cartridges Sony has used a proprietary </a:t>
            </a:r>
            <a:r>
              <a:rPr lang="en-GB" sz="1300" dirty="0" smtClean="0">
                <a:hlinkClick r:id="rId2"/>
              </a:rPr>
              <a:t>UMD</a:t>
            </a:r>
            <a:r>
              <a:rPr lang="en-GB" sz="1300" dirty="0" smtClean="0"/>
              <a:t> (Universal Media Disc) which is a small optical storage device like a minidisc.</a:t>
            </a:r>
            <a:r>
              <a:rPr lang="en-US" sz="1300" dirty="0" smtClean="0"/>
              <a:t>  This is power hungry as the disc needs to be spinning in order to be read leading to poor battery performance.</a:t>
            </a:r>
          </a:p>
          <a:p>
            <a:pPr marL="255588" indent="-255588"/>
            <a:r>
              <a:rPr lang="en-GB" sz="1300" dirty="0" smtClean="0"/>
              <a:t>The PSP is much more of a multimedia device, offering MP3 playback, films, photos, internet browsing and VOIP (with later models PSP 2000 and 3000).</a:t>
            </a:r>
          </a:p>
          <a:p>
            <a:pPr marL="255588" indent="-255588"/>
            <a:r>
              <a:rPr lang="en-GB" sz="1300" dirty="0" smtClean="0"/>
              <a:t>There have been some stand out titles such as God of War – Chains of Olympus, Wipeout Pure and the Grand Theft Auto stories collection.</a:t>
            </a:r>
          </a:p>
          <a:p>
            <a:pPr marL="255588" indent="-255588"/>
            <a:r>
              <a:rPr lang="en-GB" sz="1300" dirty="0" smtClean="0"/>
              <a:t>News Flash – Sony have just announced the PSP Go which removes the UMD drive - </a:t>
            </a:r>
            <a:r>
              <a:rPr lang="en-GB" sz="1300" dirty="0" smtClean="0">
                <a:hlinkClick r:id="rId3"/>
              </a:rPr>
              <a:t>http://news.bbc.co.uk/1/hi/technology/8076573.stm</a:t>
            </a:r>
            <a:r>
              <a:rPr lang="en-GB" sz="1300" dirty="0" smtClean="0"/>
              <a:t> </a:t>
            </a:r>
          </a:p>
          <a:p>
            <a:pPr marL="255588" indent="-255588"/>
            <a:r>
              <a:rPr lang="en-GB" sz="1300" dirty="0"/>
              <a:t>Some notable games include:</a:t>
            </a:r>
          </a:p>
          <a:p>
            <a:pPr marL="450850" lvl="1" indent="-177800"/>
            <a:r>
              <a:rPr lang="en-GB" sz="1300" i="1" dirty="0"/>
              <a:t>Monster Hunter Freedom Unite</a:t>
            </a:r>
            <a:r>
              <a:rPr lang="en-GB" sz="1300" dirty="0"/>
              <a:t> (3 million shipped in Japan)</a:t>
            </a:r>
            <a:endParaRPr lang="en-GB" sz="1300" baseline="30000" dirty="0"/>
          </a:p>
          <a:p>
            <a:pPr marL="450850" lvl="1" indent="-177800"/>
            <a:r>
              <a:rPr lang="en-GB" sz="1300" i="1" dirty="0"/>
              <a:t>Grand Theft Auto: Liberty City Stories</a:t>
            </a:r>
            <a:r>
              <a:rPr lang="en-GB" sz="1300" dirty="0"/>
              <a:t> (2,725,507 approximately: 2 million in US,</a:t>
            </a:r>
            <a:r>
              <a:rPr lang="en-GB" sz="1300" baseline="30000" dirty="0"/>
              <a:t> </a:t>
            </a:r>
            <a:r>
              <a:rPr lang="en-GB" sz="1300" dirty="0"/>
              <a:t>125,507 in Japan, 600,000 in UK)</a:t>
            </a:r>
          </a:p>
          <a:p>
            <a:pPr marL="450850" lvl="1" indent="-177800"/>
            <a:r>
              <a:rPr lang="en-GB" sz="1300" i="1" dirty="0" err="1"/>
              <a:t>Daxter</a:t>
            </a:r>
            <a:r>
              <a:rPr lang="en-GB" sz="1300" dirty="0"/>
              <a:t> (</a:t>
            </a:r>
            <a:r>
              <a:rPr lang="en-GB" sz="1300" dirty="0" smtClean="0"/>
              <a:t>2.3m), </a:t>
            </a:r>
            <a:r>
              <a:rPr lang="en-GB" sz="1300" i="1" dirty="0" smtClean="0"/>
              <a:t>Monster </a:t>
            </a:r>
            <a:r>
              <a:rPr lang="en-GB" sz="1300" i="1" dirty="0"/>
              <a:t>Hunter Freedom 2</a:t>
            </a:r>
            <a:r>
              <a:rPr lang="en-GB" sz="1300" dirty="0"/>
              <a:t> (</a:t>
            </a:r>
            <a:r>
              <a:rPr lang="en-GB" sz="1300" dirty="0" smtClean="0"/>
              <a:t>2.25m), </a:t>
            </a:r>
            <a:r>
              <a:rPr lang="en-GB" sz="1300" i="1" dirty="0" smtClean="0"/>
              <a:t>Crisis </a:t>
            </a:r>
            <a:r>
              <a:rPr lang="en-GB" sz="1300" i="1" dirty="0"/>
              <a:t>Core: Final Fantasy VII</a:t>
            </a:r>
            <a:r>
              <a:rPr lang="en-GB" sz="1300" dirty="0"/>
              <a:t> (</a:t>
            </a:r>
            <a:r>
              <a:rPr lang="en-GB" sz="1300" dirty="0" smtClean="0"/>
              <a:t>1.96m </a:t>
            </a:r>
            <a:r>
              <a:rPr lang="en-GB" sz="1300" dirty="0"/>
              <a:t>during 2008</a:t>
            </a:r>
            <a:r>
              <a:rPr lang="en-GB" sz="1300" dirty="0" smtClean="0"/>
              <a:t>), </a:t>
            </a:r>
            <a:r>
              <a:rPr lang="en-GB" sz="1300" i="1" dirty="0" smtClean="0"/>
              <a:t>Midnight </a:t>
            </a:r>
            <a:r>
              <a:rPr lang="en-GB" sz="1300" i="1" dirty="0"/>
              <a:t>Club 3: DUB Edition</a:t>
            </a:r>
            <a:r>
              <a:rPr lang="en-GB" sz="1300" dirty="0"/>
              <a:t> (</a:t>
            </a:r>
            <a:r>
              <a:rPr lang="en-GB" sz="1300" dirty="0" smtClean="0"/>
              <a:t>1.3m </a:t>
            </a:r>
            <a:r>
              <a:rPr lang="en-GB" sz="1300" dirty="0"/>
              <a:t>approximately: </a:t>
            </a:r>
            <a:r>
              <a:rPr lang="en-GB" sz="1300" dirty="0" smtClean="0"/>
              <a:t>1.1m </a:t>
            </a:r>
            <a:r>
              <a:rPr lang="en-GB" sz="1300" dirty="0"/>
              <a:t>in US,</a:t>
            </a:r>
            <a:r>
              <a:rPr lang="en-GB" sz="1300" baseline="30000" dirty="0"/>
              <a:t> </a:t>
            </a:r>
            <a:r>
              <a:rPr lang="en-GB" sz="1300" dirty="0"/>
              <a:t>200,000 in UK</a:t>
            </a:r>
            <a:r>
              <a:rPr lang="en-GB" sz="1300" dirty="0" smtClean="0"/>
              <a:t>), </a:t>
            </a:r>
            <a:r>
              <a:rPr lang="en-GB" sz="1300" i="1" dirty="0" smtClean="0"/>
              <a:t>Monster </a:t>
            </a:r>
            <a:r>
              <a:rPr lang="en-GB" sz="1300" i="1" dirty="0"/>
              <a:t>Hunter Freedom</a:t>
            </a:r>
            <a:r>
              <a:rPr lang="en-GB" sz="1300" dirty="0"/>
              <a:t> (</a:t>
            </a:r>
            <a:r>
              <a:rPr lang="en-GB" sz="1300" dirty="0" smtClean="0"/>
              <a:t>1.2m), </a:t>
            </a:r>
            <a:r>
              <a:rPr lang="en-GB" sz="1300" i="1" dirty="0" smtClean="0"/>
              <a:t>Need </a:t>
            </a:r>
            <a:r>
              <a:rPr lang="en-GB" sz="1300" i="1" dirty="0"/>
              <a:t>for Speed Most Wanted 5-1-0</a:t>
            </a:r>
            <a:r>
              <a:rPr lang="en-GB" sz="1300" dirty="0"/>
              <a:t> (1,127,151 approximately: </a:t>
            </a:r>
            <a:r>
              <a:rPr lang="en-GB" sz="1300" dirty="0" smtClean="0"/>
              <a:t>1.1m </a:t>
            </a:r>
            <a:r>
              <a:rPr lang="en-GB" sz="1300" dirty="0"/>
              <a:t>in US,</a:t>
            </a:r>
            <a:r>
              <a:rPr lang="en-GB" sz="1300" baseline="30000" dirty="0"/>
              <a:t> </a:t>
            </a:r>
            <a:r>
              <a:rPr lang="en-GB" sz="1300" dirty="0"/>
              <a:t>27,151 in Japan</a:t>
            </a:r>
            <a:r>
              <a:rPr lang="en-GB" sz="1300" dirty="0" smtClean="0"/>
              <a:t>),</a:t>
            </a:r>
            <a:endParaRPr lang="en-GB" sz="1300" dirty="0"/>
          </a:p>
          <a:p>
            <a:pPr marL="450850" lvl="1" indent="-177800"/>
            <a:r>
              <a:rPr lang="en-GB" sz="1300" i="1" dirty="0"/>
              <a:t>Hot Shots Golf: Open Tee</a:t>
            </a:r>
            <a:r>
              <a:rPr lang="en-GB" sz="1300" dirty="0"/>
              <a:t> (</a:t>
            </a:r>
            <a:r>
              <a:rPr lang="en-GB" sz="1300" dirty="0" smtClean="0"/>
              <a:t>1m), </a:t>
            </a:r>
            <a:r>
              <a:rPr lang="en-GB" sz="1300" i="1" dirty="0" smtClean="0"/>
              <a:t>Tekken</a:t>
            </a:r>
            <a:r>
              <a:rPr lang="en-GB" sz="1300" i="1" dirty="0"/>
              <a:t>: Dark Resurrection</a:t>
            </a:r>
            <a:r>
              <a:rPr lang="en-GB" sz="1300" dirty="0"/>
              <a:t> (</a:t>
            </a:r>
            <a:r>
              <a:rPr lang="en-GB" sz="1300" dirty="0" smtClean="0"/>
              <a:t>1m), </a:t>
            </a:r>
            <a:r>
              <a:rPr lang="en-GB" sz="1300" i="1" dirty="0" err="1" smtClean="0"/>
              <a:t>Wipeout</a:t>
            </a:r>
            <a:r>
              <a:rPr lang="en-GB" sz="1300" i="1" dirty="0" smtClean="0"/>
              <a:t> </a:t>
            </a:r>
            <a:r>
              <a:rPr lang="en-GB" sz="1300" i="1" dirty="0"/>
              <a:t>Pure</a:t>
            </a:r>
            <a:r>
              <a:rPr lang="en-GB" sz="1300" dirty="0"/>
              <a:t> (</a:t>
            </a:r>
            <a:r>
              <a:rPr lang="en-GB" sz="1300" dirty="0" smtClean="0"/>
              <a:t>1m)</a:t>
            </a:r>
            <a:endParaRPr lang="en-GB" sz="1300" dirty="0"/>
          </a:p>
          <a:p>
            <a:r>
              <a:rPr lang="en-US" sz="1300" dirty="0" smtClean="0">
                <a:hlinkClick r:id="rId4"/>
              </a:rPr>
              <a:t>http</a:t>
            </a:r>
            <a:r>
              <a:rPr lang="en-US" sz="1300" dirty="0">
                <a:hlinkClick r:id="rId4"/>
              </a:rPr>
              <a:t>://</a:t>
            </a:r>
            <a:r>
              <a:rPr lang="en-US" sz="1300" dirty="0" smtClean="0">
                <a:hlinkClick r:id="rId4"/>
              </a:rPr>
              <a:t>en.wikipedia.org/wiki/List_of_best-selling_video_games</a:t>
            </a:r>
            <a:endParaRPr lang="en-GB" sz="1300" dirty="0" smtClean="0"/>
          </a:p>
        </p:txBody>
      </p:sp>
      <p:pic>
        <p:nvPicPr>
          <p:cNvPr id="6146" name="Picture 2" descr="File:Psp1.png">
            <a:hlinkClick r:id="rId5"/>
          </p:cNvPr>
          <p:cNvPicPr>
            <a:picLocks noChangeAspect="1" noChangeArrowheads="1"/>
          </p:cNvPicPr>
          <p:nvPr/>
        </p:nvPicPr>
        <p:blipFill>
          <a:blip r:embed="rId6" cstate="print"/>
          <a:srcRect/>
          <a:stretch>
            <a:fillRect/>
          </a:stretch>
        </p:blipFill>
        <p:spPr bwMode="auto">
          <a:xfrm>
            <a:off x="7308304" y="1247543"/>
            <a:ext cx="1714496" cy="1029329"/>
          </a:xfrm>
          <a:prstGeom prst="rect">
            <a:avLst/>
          </a:prstGeom>
          <a:noFill/>
        </p:spPr>
      </p:pic>
      <p:pic>
        <p:nvPicPr>
          <p:cNvPr id="10242" name="Picture 2" descr="http://iamrajendra.files.wordpress.com/2009/03/psp-umd.jpg"/>
          <p:cNvPicPr>
            <a:picLocks noChangeAspect="1" noChangeArrowheads="1"/>
          </p:cNvPicPr>
          <p:nvPr/>
        </p:nvPicPr>
        <p:blipFill>
          <a:blip r:embed="rId7" cstate="print"/>
          <a:srcRect/>
          <a:stretch>
            <a:fillRect/>
          </a:stretch>
        </p:blipFill>
        <p:spPr bwMode="auto">
          <a:xfrm>
            <a:off x="7127096" y="2780928"/>
            <a:ext cx="1906839" cy="1512168"/>
          </a:xfrm>
          <a:prstGeom prst="rect">
            <a:avLst/>
          </a:prstGeom>
          <a:noFill/>
        </p:spPr>
      </p:pic>
      <p:pic>
        <p:nvPicPr>
          <p:cNvPr id="9218" name="Picture 2" descr="http://darkzero.co.uk/asset/2009/08/monster-hunter-freedom-unite-8.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52320" y="5417892"/>
            <a:ext cx="1570480" cy="889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29420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2852"/>
            <a:ext cx="8406676" cy="693860"/>
          </a:xfrm>
        </p:spPr>
        <p:txBody>
          <a:bodyPr>
            <a:normAutofit fontScale="90000"/>
          </a:bodyPr>
          <a:lstStyle/>
          <a:p>
            <a:r>
              <a:rPr lang="en-GB" dirty="0" smtClean="0"/>
              <a:t>P1.5 </a:t>
            </a:r>
            <a:r>
              <a:rPr lang="en-GB" dirty="0"/>
              <a:t>- Platform </a:t>
            </a:r>
            <a:r>
              <a:rPr lang="en-GB" dirty="0" smtClean="0"/>
              <a:t>types - Apple</a:t>
            </a:r>
            <a:endParaRPr lang="en-US" dirty="0"/>
          </a:p>
        </p:txBody>
      </p:sp>
      <p:sp>
        <p:nvSpPr>
          <p:cNvPr id="3" name="Content Placeholder 2"/>
          <p:cNvSpPr>
            <a:spLocks noGrp="1"/>
          </p:cNvSpPr>
          <p:nvPr>
            <p:ph idx="1"/>
          </p:nvPr>
        </p:nvSpPr>
        <p:spPr>
          <a:xfrm>
            <a:off x="214282" y="836712"/>
            <a:ext cx="7566223" cy="5378371"/>
          </a:xfrm>
        </p:spPr>
        <p:txBody>
          <a:bodyPr>
            <a:noAutofit/>
          </a:bodyPr>
          <a:lstStyle/>
          <a:p>
            <a:r>
              <a:rPr lang="en-GB" sz="1350" dirty="0" smtClean="0"/>
              <a:t>Apple released the I-phone in </a:t>
            </a:r>
            <a:r>
              <a:rPr lang="en-US" sz="1350" dirty="0" smtClean="0"/>
              <a:t>June 2007 (USA) </a:t>
            </a:r>
            <a:r>
              <a:rPr lang="en-GB" sz="1350" dirty="0" smtClean="0"/>
              <a:t>and the I-pod Touch in </a:t>
            </a:r>
            <a:r>
              <a:rPr lang="en-US" sz="1350" dirty="0" smtClean="0"/>
              <a:t>September the same year </a:t>
            </a:r>
            <a:r>
              <a:rPr lang="en-GB" sz="1350" dirty="0" smtClean="0"/>
              <a:t>(USA)</a:t>
            </a:r>
            <a:r>
              <a:rPr lang="en-US" sz="1350" dirty="0" smtClean="0"/>
              <a:t>. </a:t>
            </a:r>
            <a:r>
              <a:rPr lang="en-GB" sz="1350" dirty="0" smtClean="0"/>
              <a:t>Both feature a large multi-point touch screen and solid state memory store, either 8, 16 or 32 gig.</a:t>
            </a:r>
          </a:p>
          <a:p>
            <a:r>
              <a:rPr lang="en-GB" sz="1350" dirty="0" smtClean="0"/>
              <a:t>Obviously both can play music, store contacts, play games controlled either through the touch screen or tilt sensors, play video and access the internet through its wireless functions. Through the online Apps store consumers can access a huge variety of different programs both gaming and non-gaming. </a:t>
            </a:r>
          </a:p>
          <a:p>
            <a:r>
              <a:rPr lang="en-US" sz="1350" dirty="0" smtClean="0"/>
              <a:t>There </a:t>
            </a:r>
            <a:r>
              <a:rPr lang="en-US" sz="1350" dirty="0"/>
              <a:t>have been a few notable IPod/I-phone titles:</a:t>
            </a:r>
          </a:p>
          <a:p>
            <a:pPr lvl="1"/>
            <a:r>
              <a:rPr lang="en-GB" sz="1350" dirty="0"/>
              <a:t>Aurora Feint: The </a:t>
            </a:r>
            <a:r>
              <a:rPr lang="en-GB" sz="1350" dirty="0" smtClean="0"/>
              <a:t>Beginning, Candy Crush, Flappy Birds, Crash </a:t>
            </a:r>
            <a:r>
              <a:rPr lang="en-GB" sz="1350" dirty="0"/>
              <a:t>Bandicoot Nitro Kart </a:t>
            </a:r>
            <a:r>
              <a:rPr lang="en-GB" sz="1350" dirty="0" smtClean="0"/>
              <a:t>3D, </a:t>
            </a:r>
            <a:r>
              <a:rPr lang="en-GB" sz="1350" dirty="0" err="1" smtClean="0"/>
              <a:t>Enigmo</a:t>
            </a:r>
            <a:r>
              <a:rPr lang="en-GB" sz="1350" dirty="0" smtClean="0"/>
              <a:t>, Super </a:t>
            </a:r>
            <a:r>
              <a:rPr lang="en-GB" sz="1350" dirty="0"/>
              <a:t>Monkey </a:t>
            </a:r>
            <a:r>
              <a:rPr lang="en-GB" sz="1350" dirty="0" smtClean="0"/>
              <a:t>Ball, Tap </a:t>
            </a:r>
            <a:r>
              <a:rPr lang="en-GB" sz="1350" dirty="0" err="1"/>
              <a:t>Tap</a:t>
            </a:r>
            <a:r>
              <a:rPr lang="en-GB" sz="1350" dirty="0"/>
              <a:t> </a:t>
            </a:r>
            <a:r>
              <a:rPr lang="en-GB" sz="1350" dirty="0" smtClean="0"/>
              <a:t>Revenge, Temple Run, </a:t>
            </a:r>
            <a:r>
              <a:rPr lang="en-US" sz="1350" dirty="0" smtClean="0"/>
              <a:t>Labyrinth, Sonic </a:t>
            </a:r>
            <a:r>
              <a:rPr lang="en-US" sz="1350" dirty="0"/>
              <a:t>the </a:t>
            </a:r>
            <a:r>
              <a:rPr lang="en-US" sz="1350" dirty="0" smtClean="0"/>
              <a:t>Hedgehog, Tetris, </a:t>
            </a:r>
            <a:r>
              <a:rPr lang="en-GB" sz="1350" dirty="0" smtClean="0"/>
              <a:t>Spore </a:t>
            </a:r>
            <a:r>
              <a:rPr lang="en-GB" sz="1350" dirty="0"/>
              <a:t>Origins</a:t>
            </a:r>
            <a:endParaRPr lang="en-US" sz="1350" dirty="0"/>
          </a:p>
          <a:p>
            <a:pPr lvl="1"/>
            <a:r>
              <a:rPr lang="en-US" sz="1350" dirty="0" smtClean="0"/>
              <a:t>There </a:t>
            </a:r>
            <a:r>
              <a:rPr lang="en-US" sz="1350" dirty="0"/>
              <a:t>are many other popular Apps not covered here.</a:t>
            </a:r>
          </a:p>
          <a:p>
            <a:r>
              <a:rPr lang="en-US" sz="1350" dirty="0" smtClean="0">
                <a:hlinkClick r:id="rId2"/>
              </a:rPr>
              <a:t>http</a:t>
            </a:r>
            <a:r>
              <a:rPr lang="en-US" sz="1350" dirty="0">
                <a:hlinkClick r:id="rId2"/>
              </a:rPr>
              <a:t>://toucharcade.com/</a:t>
            </a:r>
            <a:r>
              <a:rPr lang="en-US" sz="1350" dirty="0"/>
              <a:t> </a:t>
            </a:r>
            <a:endParaRPr lang="en-US" sz="1350" dirty="0" smtClean="0"/>
          </a:p>
          <a:p>
            <a:r>
              <a:rPr lang="en-US" sz="1350" dirty="0" smtClean="0"/>
              <a:t>The range of devices means the market share of Apple is around 60%, with the iPhone, </a:t>
            </a:r>
            <a:r>
              <a:rPr lang="en-US" sz="1350" dirty="0" err="1" smtClean="0"/>
              <a:t>iPad</a:t>
            </a:r>
            <a:r>
              <a:rPr lang="en-US" sz="1350" dirty="0" smtClean="0"/>
              <a:t>, </a:t>
            </a:r>
            <a:r>
              <a:rPr lang="en-US" sz="1350" dirty="0" err="1" smtClean="0"/>
              <a:t>iTouch</a:t>
            </a:r>
            <a:r>
              <a:rPr lang="en-US" sz="1350" dirty="0" smtClean="0"/>
              <a:t> etc., this market is flexible, new machines being released every two years keeps the gaming more buoyant and App development profitable.</a:t>
            </a:r>
          </a:p>
          <a:p>
            <a:r>
              <a:rPr lang="en-US" sz="1350" dirty="0" smtClean="0"/>
              <a:t>Because of the vastness of the App community and the quick turnover of Apps, there tends to be an initial enthusiasm, a flurry of sales and then drop off.  Expected sales of 1m are not uncommon. The compatibility with genres, iPhone to </a:t>
            </a:r>
            <a:r>
              <a:rPr lang="en-US" sz="1350" dirty="0" err="1" smtClean="0"/>
              <a:t>iPad</a:t>
            </a:r>
            <a:r>
              <a:rPr lang="en-US" sz="1350" dirty="0" smtClean="0"/>
              <a:t> means a lucrative transfer of products and Apps making this a vibrant market.</a:t>
            </a:r>
          </a:p>
          <a:p>
            <a:r>
              <a:rPr lang="en-US" sz="1350" dirty="0" smtClean="0"/>
              <a:t>The downside is the limitation of the device. Lovely though they look and </a:t>
            </a:r>
            <a:r>
              <a:rPr lang="en-US" sz="1350" dirty="0" err="1" smtClean="0"/>
              <a:t>colourful</a:t>
            </a:r>
            <a:r>
              <a:rPr lang="en-US" sz="1350" dirty="0" smtClean="0"/>
              <a:t>, they have low resolution and low memory usage. The hardware limitations compared to the handheld market makes them limited but the pricing strategy usually matches this limitation.</a:t>
            </a:r>
            <a:endParaRPr lang="en-US" sz="1350" dirty="0"/>
          </a:p>
        </p:txBody>
      </p:sp>
      <p:pic>
        <p:nvPicPr>
          <p:cNvPr id="7172" name="Picture 4" descr="http://upload.wikimedia.org/wikipedia/en/thumb/3/38/App_Store_2.2.png/120px-App_Store_2.2.png">
            <a:hlinkClick r:id="rId3" tooltip="The App Store on an iPod Touch."/>
          </p:cNvPr>
          <p:cNvPicPr>
            <a:picLocks noChangeAspect="1" noChangeArrowheads="1"/>
          </p:cNvPicPr>
          <p:nvPr/>
        </p:nvPicPr>
        <p:blipFill>
          <a:blip r:embed="rId4" cstate="print"/>
          <a:srcRect/>
          <a:stretch>
            <a:fillRect/>
          </a:stretch>
        </p:blipFill>
        <p:spPr bwMode="auto">
          <a:xfrm>
            <a:off x="7884368" y="4689140"/>
            <a:ext cx="1120889" cy="1681334"/>
          </a:xfrm>
          <a:prstGeom prst="rect">
            <a:avLst/>
          </a:prstGeom>
          <a:noFill/>
        </p:spPr>
      </p:pic>
      <p:pic>
        <p:nvPicPr>
          <p:cNvPr id="7174" name="Picture 6" descr="http://upload.wikimedia.org/wikipedia/en/thumb/5/5f/IPhone_EDGE_and_3G.png/281px-IPhone_EDGE_and_3G.png">
            <a:hlinkClick r:id="rId5" tooltip="IPhone EDGE and 3G.png"/>
          </p:cNvPr>
          <p:cNvPicPr>
            <a:picLocks noChangeAspect="1" noChangeArrowheads="1"/>
          </p:cNvPicPr>
          <p:nvPr/>
        </p:nvPicPr>
        <p:blipFill>
          <a:blip r:embed="rId6" cstate="print"/>
          <a:srcRect/>
          <a:stretch>
            <a:fillRect/>
          </a:stretch>
        </p:blipFill>
        <p:spPr bwMode="auto">
          <a:xfrm>
            <a:off x="7718117" y="3284984"/>
            <a:ext cx="1287140" cy="1213852"/>
          </a:xfrm>
          <a:prstGeom prst="rect">
            <a:avLst/>
          </a:prstGeom>
          <a:noFill/>
        </p:spPr>
      </p:pic>
      <p:pic>
        <p:nvPicPr>
          <p:cNvPr id="10242" name="Picture 2" descr="http://www.technologytell.com/apple/files/2012/12/Candy-Crush-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84368" y="1459634"/>
            <a:ext cx="1120889" cy="1681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4521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2382"/>
            <a:ext cx="8661648" cy="724330"/>
          </a:xfrm>
        </p:spPr>
        <p:txBody>
          <a:bodyPr>
            <a:noAutofit/>
          </a:bodyPr>
          <a:lstStyle/>
          <a:p>
            <a:r>
              <a:rPr lang="en-GB" sz="2800" dirty="0" smtClean="0"/>
              <a:t>P1.5 </a:t>
            </a:r>
            <a:r>
              <a:rPr lang="en-GB" sz="2800" dirty="0"/>
              <a:t>- Platform types </a:t>
            </a:r>
            <a:r>
              <a:rPr lang="en-GB" sz="2800" dirty="0" smtClean="0"/>
              <a:t>– Android and Microsoft</a:t>
            </a:r>
            <a:endParaRPr lang="en-US" sz="2800" dirty="0"/>
          </a:p>
        </p:txBody>
      </p:sp>
      <p:sp>
        <p:nvSpPr>
          <p:cNvPr id="3" name="Content Placeholder 2"/>
          <p:cNvSpPr>
            <a:spLocks noGrp="1"/>
          </p:cNvSpPr>
          <p:nvPr>
            <p:ph idx="1"/>
          </p:nvPr>
        </p:nvSpPr>
        <p:spPr>
          <a:xfrm>
            <a:off x="142844" y="788645"/>
            <a:ext cx="8786874" cy="4008507"/>
          </a:xfrm>
        </p:spPr>
        <p:txBody>
          <a:bodyPr>
            <a:noAutofit/>
          </a:bodyPr>
          <a:lstStyle/>
          <a:p>
            <a:r>
              <a:rPr lang="en-US" sz="1200" dirty="0" smtClean="0"/>
              <a:t>Mobile phones and Tablets (PDA’s) that can play games come in many different variations. The games themselves can be free, free with a trial period or limited functionality, purchased or on a pay monthly basis.</a:t>
            </a:r>
          </a:p>
          <a:p>
            <a:r>
              <a:rPr lang="en-US" sz="1200" dirty="0" smtClean="0"/>
              <a:t>Most modern handsets can play games although some are designed with gaming in mind. </a:t>
            </a:r>
            <a:r>
              <a:rPr lang="en-US" sz="1200" dirty="0" smtClean="0">
                <a:hlinkClick r:id="rId2"/>
              </a:rPr>
              <a:t>Nokia’s Engage </a:t>
            </a:r>
            <a:r>
              <a:rPr lang="en-US" sz="1200" dirty="0" smtClean="0"/>
              <a:t> released in October 2003 was one such phone that ran dedicated Engage software as well as other compatible software including Java apps.  It was for all intense purposes a failure and other companies seemed to have learnt from this. Again the limitations of quality and memory storage is matched by the pricing strategy.</a:t>
            </a:r>
          </a:p>
          <a:p>
            <a:r>
              <a:rPr lang="en-US" sz="1200" dirty="0" smtClean="0"/>
              <a:t>Important considerations for each handset are: how the hardware handles 2D and 3D visuals, how the controls, screen and sound suit gaming and, also importantly, what each handset is like to live with as a phone. Some useful mobile sites: </a:t>
            </a:r>
            <a:r>
              <a:rPr lang="en-US" sz="1200" dirty="0" smtClean="0">
                <a:hlinkClick r:id="rId3"/>
              </a:rPr>
              <a:t>http://www.gameloft.co.uk/</a:t>
            </a:r>
            <a:r>
              <a:rPr lang="en-US" sz="1200" dirty="0" smtClean="0"/>
              <a:t> or </a:t>
            </a:r>
            <a:r>
              <a:rPr lang="en-US" sz="1200" dirty="0" smtClean="0">
                <a:hlinkClick r:id="rId4"/>
              </a:rPr>
              <a:t>http://www.pocketgamer.co.uk/</a:t>
            </a:r>
            <a:r>
              <a:rPr lang="en-US" sz="1200" dirty="0" smtClean="0"/>
              <a:t> </a:t>
            </a:r>
          </a:p>
          <a:p>
            <a:r>
              <a:rPr lang="en-US" sz="1200" dirty="0" smtClean="0"/>
              <a:t>Android and Microsoft are contenders for this market. Both OS’s run a series of upgrades like IOS but are more open source. This means the development of games and apps is more prevalent, spawning varieties of the same game in different formats. For every Flappy Birds there is 5 alternatives. The market share for Android is almost that of apple, just by different manufacturers, Samsung, Nokia, Motorola etc.</a:t>
            </a:r>
          </a:p>
          <a:p>
            <a:r>
              <a:rPr lang="en-US" sz="1200" dirty="0" smtClean="0"/>
              <a:t>Microsoft’s however is more restricted, not as popular and has only a small share of the market. The benefits is the compatibility with the mass Windows market.</a:t>
            </a:r>
          </a:p>
          <a:p>
            <a:r>
              <a:rPr lang="en-US" sz="1200" i="1" dirty="0"/>
              <a:t>Some notable mobile phone titles:</a:t>
            </a:r>
          </a:p>
          <a:p>
            <a:pPr lvl="1"/>
            <a:r>
              <a:rPr lang="en-US" sz="1200" i="1" dirty="0"/>
              <a:t>Block Breaker Deluxe</a:t>
            </a:r>
            <a:r>
              <a:rPr lang="en-US" sz="1200" dirty="0"/>
              <a:t> (</a:t>
            </a:r>
            <a:r>
              <a:rPr lang="en-US" sz="1200" dirty="0" smtClean="0"/>
              <a:t>8m), </a:t>
            </a:r>
            <a:r>
              <a:rPr lang="en-US" sz="1200" i="1" dirty="0" smtClean="0"/>
              <a:t>Sonic </a:t>
            </a:r>
            <a:r>
              <a:rPr lang="en-US" sz="1200" i="1" dirty="0"/>
              <a:t>the Hedgehog</a:t>
            </a:r>
            <a:r>
              <a:rPr lang="en-US" sz="1200" dirty="0"/>
              <a:t> (</a:t>
            </a:r>
            <a:r>
              <a:rPr lang="en-US" sz="1200" dirty="0" smtClean="0"/>
              <a:t>8m), </a:t>
            </a:r>
            <a:r>
              <a:rPr lang="en-US" sz="1200" i="1" dirty="0" smtClean="0"/>
              <a:t>Final </a:t>
            </a:r>
            <a:r>
              <a:rPr lang="en-US" sz="1200" i="1" dirty="0"/>
              <a:t>Fantasy IV: The After Years</a:t>
            </a:r>
            <a:r>
              <a:rPr lang="en-US" sz="1200" dirty="0"/>
              <a:t> (</a:t>
            </a:r>
            <a:r>
              <a:rPr lang="en-US" sz="1200" dirty="0" smtClean="0"/>
              <a:t>3m)</a:t>
            </a:r>
            <a:endParaRPr lang="en-US" sz="1200" dirty="0"/>
          </a:p>
          <a:p>
            <a:pPr lvl="1"/>
            <a:r>
              <a:rPr lang="en-US" sz="1200" i="1" dirty="0"/>
              <a:t>Brain Challenge</a:t>
            </a:r>
            <a:r>
              <a:rPr lang="en-US" sz="1200" dirty="0"/>
              <a:t> (</a:t>
            </a:r>
            <a:r>
              <a:rPr lang="en-US" sz="1200" dirty="0" smtClean="0"/>
              <a:t>1.5m), </a:t>
            </a:r>
            <a:r>
              <a:rPr lang="en-US" sz="1200" i="1" dirty="0" smtClean="0"/>
              <a:t>Bubble </a:t>
            </a:r>
            <a:r>
              <a:rPr lang="en-US" sz="1200" i="1" dirty="0"/>
              <a:t>Bash</a:t>
            </a:r>
            <a:r>
              <a:rPr lang="en-US" sz="1200" dirty="0"/>
              <a:t> (</a:t>
            </a:r>
            <a:r>
              <a:rPr lang="en-US" sz="1200" dirty="0" smtClean="0"/>
              <a:t>1m), </a:t>
            </a:r>
            <a:r>
              <a:rPr lang="en-US" sz="1200" i="1" dirty="0" smtClean="0"/>
              <a:t>Coin </a:t>
            </a:r>
            <a:r>
              <a:rPr lang="en-US" sz="1200" i="1" dirty="0"/>
              <a:t>Stack 2600</a:t>
            </a:r>
            <a:r>
              <a:rPr lang="en-US" sz="1200" dirty="0"/>
              <a:t> (</a:t>
            </a:r>
            <a:r>
              <a:rPr lang="en-US" sz="1200" dirty="0" smtClean="0"/>
              <a:t>1m </a:t>
            </a:r>
            <a:r>
              <a:rPr lang="en-US" sz="1200" dirty="0"/>
              <a:t>in Korea)</a:t>
            </a:r>
          </a:p>
          <a:p>
            <a:pPr lvl="1"/>
            <a:r>
              <a:rPr lang="en-US" sz="1200" i="1" dirty="0"/>
              <a:t>Doom RPG</a:t>
            </a:r>
            <a:r>
              <a:rPr lang="en-US" sz="1200" dirty="0"/>
              <a:t> (</a:t>
            </a:r>
            <a:r>
              <a:rPr lang="en-US" sz="1200" dirty="0" smtClean="0"/>
              <a:t>1m), </a:t>
            </a:r>
            <a:r>
              <a:rPr lang="en-US" sz="1200" i="1" dirty="0" smtClean="0"/>
              <a:t>Guitar </a:t>
            </a:r>
            <a:r>
              <a:rPr lang="en-US" sz="1200" i="1" dirty="0"/>
              <a:t>Hero III Mobile</a:t>
            </a:r>
            <a:r>
              <a:rPr lang="en-US" sz="1200" dirty="0"/>
              <a:t> (</a:t>
            </a:r>
            <a:r>
              <a:rPr lang="en-US" sz="1200" dirty="0" smtClean="0"/>
              <a:t>1m), </a:t>
            </a:r>
            <a:r>
              <a:rPr lang="en-US" sz="1200" i="1" dirty="0" smtClean="0"/>
              <a:t>Super </a:t>
            </a:r>
            <a:r>
              <a:rPr lang="en-US" sz="1200" i="1" dirty="0" err="1"/>
              <a:t>Bomberman</a:t>
            </a:r>
            <a:r>
              <a:rPr lang="en-US" sz="1200" dirty="0"/>
              <a:t> (</a:t>
            </a:r>
            <a:r>
              <a:rPr lang="en-US" sz="1200" dirty="0" smtClean="0"/>
              <a:t>1m)</a:t>
            </a:r>
          </a:p>
          <a:p>
            <a:pPr lvl="1"/>
            <a:endParaRPr lang="en-US" sz="1200" dirty="0"/>
          </a:p>
        </p:txBody>
      </p:sp>
      <p:sp>
        <p:nvSpPr>
          <p:cNvPr id="5" name="Rectangle 4"/>
          <p:cNvSpPr/>
          <p:nvPr/>
        </p:nvSpPr>
        <p:spPr>
          <a:xfrm>
            <a:off x="179512" y="4725144"/>
            <a:ext cx="8784976" cy="954107"/>
          </a:xfrm>
          <a:prstGeom prst="rect">
            <a:avLst/>
          </a:prstGeom>
        </p:spPr>
        <p:txBody>
          <a:bodyPr wrap="square">
            <a:spAutoFit/>
          </a:bodyPr>
          <a:lstStyle/>
          <a:p>
            <a:pPr>
              <a:spcBef>
                <a:spcPts val="0"/>
              </a:spcBef>
              <a:buNone/>
            </a:pPr>
            <a:r>
              <a:rPr lang="en-GB" sz="1400" b="1" dirty="0" smtClean="0"/>
              <a:t>P1.5 </a:t>
            </a:r>
            <a:r>
              <a:rPr lang="en-GB" sz="1400" b="1" dirty="0"/>
              <a:t>- Task </a:t>
            </a:r>
            <a:r>
              <a:rPr lang="en-GB" sz="1400" b="1" dirty="0" smtClean="0"/>
              <a:t>11</a:t>
            </a:r>
            <a:r>
              <a:rPr lang="en-GB" sz="1400" dirty="0" smtClean="0"/>
              <a:t> </a:t>
            </a:r>
            <a:r>
              <a:rPr lang="en-GB" sz="1400" dirty="0"/>
              <a:t>– Introduce the </a:t>
            </a:r>
            <a:r>
              <a:rPr lang="en-GB" sz="1400" dirty="0" smtClean="0"/>
              <a:t>Handheld and PDA Gaming market </a:t>
            </a:r>
            <a:r>
              <a:rPr lang="en-GB" sz="1400" dirty="0"/>
              <a:t>and different </a:t>
            </a:r>
            <a:r>
              <a:rPr lang="en-GB" sz="1400" dirty="0" smtClean="0"/>
              <a:t>hardware </a:t>
            </a:r>
            <a:r>
              <a:rPr lang="en-GB" sz="1400" dirty="0"/>
              <a:t>requirements </a:t>
            </a:r>
            <a:r>
              <a:rPr lang="en-GB" sz="1400" dirty="0" smtClean="0"/>
              <a:t>for 4 current technologies and </a:t>
            </a:r>
            <a:r>
              <a:rPr lang="en-GB" sz="1400" dirty="0"/>
              <a:t>describe the </a:t>
            </a:r>
            <a:r>
              <a:rPr lang="en-GB" sz="1400" dirty="0" smtClean="0"/>
              <a:t>USP </a:t>
            </a:r>
            <a:r>
              <a:rPr lang="en-GB" sz="1400" dirty="0"/>
              <a:t>using </a:t>
            </a:r>
            <a:r>
              <a:rPr lang="en-GB" sz="1400" dirty="0" smtClean="0"/>
              <a:t>game and hardware examples.</a:t>
            </a:r>
          </a:p>
          <a:p>
            <a:r>
              <a:rPr lang="en-GB" sz="1400" b="1" dirty="0" smtClean="0"/>
              <a:t>M1.4 </a:t>
            </a:r>
            <a:r>
              <a:rPr lang="en-GB" sz="1400" b="1" dirty="0"/>
              <a:t>– Task </a:t>
            </a:r>
            <a:r>
              <a:rPr lang="en-GB" sz="1400" b="1" dirty="0" smtClean="0"/>
              <a:t>12 </a:t>
            </a:r>
            <a:r>
              <a:rPr lang="en-GB" sz="1400" b="1" dirty="0"/>
              <a:t>– </a:t>
            </a:r>
            <a:r>
              <a:rPr lang="en-GB" sz="1400" dirty="0"/>
              <a:t>Describe how the Console Platform Type has developed over time </a:t>
            </a:r>
          </a:p>
          <a:p>
            <a:r>
              <a:rPr lang="en-GB" sz="1400" b="1" dirty="0" smtClean="0"/>
              <a:t>D1.4 </a:t>
            </a:r>
            <a:r>
              <a:rPr lang="en-GB" sz="1400" b="1" dirty="0"/>
              <a:t>– Task </a:t>
            </a:r>
            <a:r>
              <a:rPr lang="en-GB" sz="1400" b="1" dirty="0" smtClean="0"/>
              <a:t>13 </a:t>
            </a:r>
            <a:r>
              <a:rPr lang="en-GB" sz="1400" b="1" dirty="0"/>
              <a:t>– </a:t>
            </a:r>
            <a:r>
              <a:rPr lang="en-GB" sz="1400" dirty="0"/>
              <a:t>Research and explore the potential future of the Console Gaming </a:t>
            </a:r>
            <a:r>
              <a:rPr lang="en-GB" sz="1400" dirty="0" smtClean="0"/>
              <a:t>platform</a:t>
            </a:r>
            <a:endParaRPr lang="en-GB" sz="1400" dirty="0"/>
          </a:p>
        </p:txBody>
      </p:sp>
      <p:graphicFrame>
        <p:nvGraphicFramePr>
          <p:cNvPr id="6" name="Table 5"/>
          <p:cNvGraphicFramePr>
            <a:graphicFrameLocks noGrp="1"/>
          </p:cNvGraphicFramePr>
          <p:nvPr>
            <p:extLst>
              <p:ext uri="{D42A27DB-BD31-4B8C-83A1-F6EECF244321}">
                <p14:modId xmlns:p14="http://schemas.microsoft.com/office/powerpoint/2010/main" val="643443925"/>
              </p:ext>
            </p:extLst>
          </p:nvPr>
        </p:nvGraphicFramePr>
        <p:xfrm>
          <a:off x="251520" y="5805264"/>
          <a:ext cx="8568950" cy="741680"/>
        </p:xfrm>
        <a:graphic>
          <a:graphicData uri="http://schemas.openxmlformats.org/drawingml/2006/table">
            <a:tbl>
              <a:tblPr firstRow="1" bandRow="1">
                <a:tableStyleId>{5C22544A-7EE6-4342-B048-85BDC9FD1C3A}</a:tableStyleId>
              </a:tblPr>
              <a:tblGrid>
                <a:gridCol w="1713790"/>
                <a:gridCol w="878498"/>
                <a:gridCol w="1656184"/>
                <a:gridCol w="1872208"/>
                <a:gridCol w="2448270"/>
              </a:tblGrid>
              <a:tr h="370840">
                <a:tc>
                  <a:txBody>
                    <a:bodyPr/>
                    <a:lstStyle/>
                    <a:p>
                      <a:pPr algn="ctr"/>
                      <a:r>
                        <a:rPr lang="en-GB" dirty="0" smtClean="0"/>
                        <a:t>Hardware</a:t>
                      </a:r>
                      <a:endParaRPr lang="en-GB" dirty="0"/>
                    </a:p>
                  </a:txBody>
                  <a:tcPr/>
                </a:tc>
                <a:tc>
                  <a:txBody>
                    <a:bodyPr/>
                    <a:lstStyle/>
                    <a:p>
                      <a:pPr algn="ctr"/>
                      <a:r>
                        <a:rPr lang="en-GB" dirty="0" smtClean="0"/>
                        <a:t>USP</a:t>
                      </a:r>
                      <a:endParaRPr lang="en-GB" dirty="0"/>
                    </a:p>
                  </a:txBody>
                  <a:tcPr/>
                </a:tc>
                <a:tc>
                  <a:txBody>
                    <a:bodyPr/>
                    <a:lstStyle/>
                    <a:p>
                      <a:pPr algn="ctr"/>
                      <a:r>
                        <a:rPr lang="en-GB" dirty="0" smtClean="0"/>
                        <a:t>Games</a:t>
                      </a:r>
                      <a:endParaRPr lang="en-GB" dirty="0"/>
                    </a:p>
                  </a:txBody>
                  <a:tcPr/>
                </a:tc>
                <a:tc>
                  <a:txBody>
                    <a:bodyPr/>
                    <a:lstStyle/>
                    <a:p>
                      <a:pPr algn="ctr"/>
                      <a:r>
                        <a:rPr lang="en-GB" dirty="0" smtClean="0"/>
                        <a:t>Comparisons</a:t>
                      </a:r>
                      <a:endParaRPr lang="en-GB" dirty="0"/>
                    </a:p>
                  </a:txBody>
                  <a:tcPr/>
                </a:tc>
                <a:tc>
                  <a:txBody>
                    <a:bodyPr/>
                    <a:lstStyle/>
                    <a:p>
                      <a:pPr algn="ctr"/>
                      <a:r>
                        <a:rPr lang="en-GB" dirty="0" smtClean="0"/>
                        <a:t>Additional Features</a:t>
                      </a:r>
                      <a:endParaRPr lang="en-GB" dirty="0"/>
                    </a:p>
                  </a:txBody>
                  <a:tcPr/>
                </a:tc>
              </a:tr>
              <a:tr h="370840">
                <a:tc gridSpan="3">
                  <a:txBody>
                    <a:bodyPr/>
                    <a:lstStyle/>
                    <a:p>
                      <a:pPr algn="ctr"/>
                      <a:r>
                        <a:rPr lang="en-GB" sz="1600" dirty="0" smtClean="0"/>
                        <a:t>How it has developed over time (M)</a:t>
                      </a:r>
                      <a:endParaRPr lang="en-GB" sz="1600" dirty="0"/>
                    </a:p>
                  </a:txBody>
                  <a:tcPr/>
                </a:tc>
                <a:tc hMerge="1">
                  <a:txBody>
                    <a:bodyPr/>
                    <a:lstStyle/>
                    <a:p>
                      <a:pPr algn="ctr"/>
                      <a:endParaRPr lang="en-GB" sz="1600" dirty="0"/>
                    </a:p>
                  </a:txBody>
                  <a:tcPr/>
                </a:tc>
                <a:tc hMerge="1">
                  <a:txBody>
                    <a:bodyPr/>
                    <a:lstStyle/>
                    <a:p>
                      <a:pPr algn="ctr"/>
                      <a:endParaRPr lang="en-GB" sz="1600"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Potential Future Developments (D)</a:t>
                      </a:r>
                      <a:endParaRPr lang="en-GB" sz="1600" dirty="0"/>
                    </a:p>
                  </a:txBody>
                  <a:tcPr/>
                </a:tc>
                <a:tc hMerge="1">
                  <a:txBody>
                    <a:bodyPr/>
                    <a:lstStyle/>
                    <a:p>
                      <a:pPr algn="ctr"/>
                      <a:endParaRPr lang="en-GB" sz="1600" dirty="0"/>
                    </a:p>
                  </a:txBody>
                  <a:tcPr/>
                </a:tc>
              </a:tr>
            </a:tbl>
          </a:graphicData>
        </a:graphic>
      </p:graphicFrame>
    </p:spTree>
    <p:extLst>
      <p:ext uri="{BB962C8B-B14F-4D97-AF65-F5344CB8AC3E}">
        <p14:creationId xmlns:p14="http://schemas.microsoft.com/office/powerpoint/2010/main" val="14461851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6336704" cy="4608512"/>
          </a:xfrm>
        </p:spPr>
        <p:txBody>
          <a:bodyPr>
            <a:noAutofit/>
          </a:bodyPr>
          <a:lstStyle/>
          <a:p>
            <a:pPr marL="177800" indent="-177800"/>
            <a:r>
              <a:rPr lang="en-GB" sz="1300" dirty="0"/>
              <a:t>Most new TVs are smart TVs. </a:t>
            </a:r>
            <a:r>
              <a:rPr lang="en-GB" sz="1300" dirty="0" smtClean="0"/>
              <a:t>This </a:t>
            </a:r>
            <a:r>
              <a:rPr lang="en-GB" sz="1300" dirty="0"/>
              <a:t>means they're Internet-connected to provide features that old TV sets just couldn't </a:t>
            </a:r>
            <a:r>
              <a:rPr lang="en-GB" sz="1300" dirty="0" smtClean="0"/>
              <a:t>manage. </a:t>
            </a:r>
            <a:r>
              <a:rPr lang="en-GB" sz="1300" dirty="0"/>
              <a:t>Currently about </a:t>
            </a:r>
            <a:r>
              <a:rPr lang="en-GB" sz="1300" dirty="0" smtClean="0"/>
              <a:t>25m </a:t>
            </a:r>
            <a:r>
              <a:rPr lang="en-GB" sz="1300" dirty="0"/>
              <a:t>American households have a smart TV, and by 2015 it's estimated that </a:t>
            </a:r>
            <a:r>
              <a:rPr lang="en-GB" sz="1300" dirty="0" smtClean="0"/>
              <a:t>50% </a:t>
            </a:r>
            <a:r>
              <a:rPr lang="en-GB" sz="1300" dirty="0"/>
              <a:t>of all TVs sold worldwide will be smart TVs. </a:t>
            </a:r>
          </a:p>
          <a:p>
            <a:pPr marL="177800" indent="-177800"/>
            <a:r>
              <a:rPr lang="en-GB" sz="1300" dirty="0" smtClean="0"/>
              <a:t>This means users </a:t>
            </a:r>
            <a:r>
              <a:rPr lang="en-GB" sz="1300" dirty="0"/>
              <a:t>can access programming far beyond a few local channels. But smart TVs also offer plenty of entertainment options in addition to expanded viewing. Smart TVs stream media, act as gaming platforms, and let you browse the Web on a big screen. </a:t>
            </a:r>
          </a:p>
          <a:p>
            <a:pPr marL="177800" indent="-177800"/>
            <a:r>
              <a:rPr lang="en-GB" sz="1300" dirty="0"/>
              <a:t>Just like on smartphones, the way to get the most out of your smart TV is to use apps. They vary from manufacturer to manufacturer since each has its own app store, but there are several that are </a:t>
            </a:r>
            <a:r>
              <a:rPr lang="en-GB" sz="1300" dirty="0" smtClean="0"/>
              <a:t>more popular than others. </a:t>
            </a:r>
            <a:r>
              <a:rPr lang="en-GB" sz="1300" dirty="0"/>
              <a:t>With them, your smart TV can become a home gym complete with personal trainer, a very local lecture hall, a gigantic jukebox, and a large-as-life videophone. </a:t>
            </a:r>
          </a:p>
          <a:p>
            <a:pPr marL="177800" indent="-177800"/>
            <a:r>
              <a:rPr lang="en-GB" sz="1300" dirty="0"/>
              <a:t>But just because there's an app for that, doesn't mean your smart TV is the best place to use it. Some apps that are more text focused—such as Twitter, Facebook, and LinkedIn—are best left to devices with a keyboard or touchscreen. </a:t>
            </a:r>
          </a:p>
          <a:p>
            <a:pPr marL="177800" indent="-177800"/>
            <a:r>
              <a:rPr lang="en-GB" sz="1300" dirty="0"/>
              <a:t>With so much to offer it's a surprise how </a:t>
            </a:r>
            <a:r>
              <a:rPr lang="en-GB" sz="1300" dirty="0" smtClean="0"/>
              <a:t>under used </a:t>
            </a:r>
            <a:r>
              <a:rPr lang="en-GB" sz="1300" dirty="0"/>
              <a:t>smart TVs </a:t>
            </a:r>
            <a:r>
              <a:rPr lang="en-GB" sz="1300" dirty="0" smtClean="0"/>
              <a:t>are, only </a:t>
            </a:r>
            <a:r>
              <a:rPr lang="en-GB" sz="1300" dirty="0"/>
              <a:t>12 million of America's smart TVs are even connected to the Internet. </a:t>
            </a:r>
            <a:r>
              <a:rPr lang="en-GB" sz="1300" dirty="0" smtClean="0"/>
              <a:t>The </a:t>
            </a:r>
            <a:r>
              <a:rPr lang="en-GB" sz="1300" dirty="0"/>
              <a:t>decision is not for want of application choice, but rather seems to be focused on how consumers are used to interacting with their </a:t>
            </a:r>
            <a:r>
              <a:rPr lang="en-GB" sz="1300" dirty="0" smtClean="0"/>
              <a:t>TV. </a:t>
            </a:r>
            <a:endParaRPr lang="en-GB" sz="1300" dirty="0"/>
          </a:p>
        </p:txBody>
      </p:sp>
      <p:sp>
        <p:nvSpPr>
          <p:cNvPr id="17" name="Title 2"/>
          <p:cNvSpPr>
            <a:spLocks noGrp="1"/>
          </p:cNvSpPr>
          <p:nvPr>
            <p:ph type="title"/>
          </p:nvPr>
        </p:nvSpPr>
        <p:spPr>
          <a:xfrm>
            <a:off x="230832" y="116632"/>
            <a:ext cx="8733656" cy="648072"/>
          </a:xfrm>
        </p:spPr>
        <p:txBody>
          <a:bodyPr>
            <a:noAutofit/>
          </a:bodyPr>
          <a:lstStyle/>
          <a:p>
            <a:r>
              <a:rPr lang="en-GB" sz="2800" dirty="0" smtClean="0"/>
              <a:t>P1.6 </a:t>
            </a:r>
            <a:r>
              <a:rPr lang="en-GB" sz="2800" dirty="0"/>
              <a:t>- Platform types – </a:t>
            </a:r>
            <a:r>
              <a:rPr lang="en-GB" sz="2800" dirty="0" smtClean="0"/>
              <a:t>Smart Televisions</a:t>
            </a:r>
            <a:endParaRPr lang="en-GB" sz="2800" dirty="0"/>
          </a:p>
        </p:txBody>
      </p:sp>
      <p:pic>
        <p:nvPicPr>
          <p:cNvPr id="11266" name="Picture 2" descr="http://cdn1.sbnation.com/entry_photo_images/5184446/LG_Game_World_large_verge_medium_landscape.jpg"/>
          <p:cNvPicPr>
            <a:picLocks noChangeAspect="1" noChangeArrowheads="1"/>
          </p:cNvPicPr>
          <p:nvPr/>
        </p:nvPicPr>
        <p:blipFill rotWithShape="1">
          <a:blip r:embed="rId2">
            <a:extLst>
              <a:ext uri="{28A0092B-C50C-407E-A947-70E740481C1C}">
                <a14:useLocalDpi xmlns:a14="http://schemas.microsoft.com/office/drawing/2010/main" val="0"/>
              </a:ext>
            </a:extLst>
          </a:blip>
          <a:srcRect l="5228" t="7072" r="7011" b="6690"/>
          <a:stretch/>
        </p:blipFill>
        <p:spPr bwMode="auto">
          <a:xfrm>
            <a:off x="6588224" y="662517"/>
            <a:ext cx="2376263" cy="155790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venturebeat.files.wordpress.com/2012/07/angry-birds-samsung-smart-tv.jpg"/>
          <p:cNvPicPr>
            <a:picLocks noChangeAspect="1" noChangeArrowheads="1"/>
          </p:cNvPicPr>
          <p:nvPr/>
        </p:nvPicPr>
        <p:blipFill rotWithShape="1">
          <a:blip r:embed="rId3">
            <a:extLst>
              <a:ext uri="{28A0092B-C50C-407E-A947-70E740481C1C}">
                <a14:useLocalDpi xmlns:a14="http://schemas.microsoft.com/office/drawing/2010/main" val="0"/>
              </a:ext>
            </a:extLst>
          </a:blip>
          <a:srcRect l="4400" t="3877" r="4933" b="4559"/>
          <a:stretch/>
        </p:blipFill>
        <p:spPr bwMode="auto">
          <a:xfrm>
            <a:off x="6579911" y="2297782"/>
            <a:ext cx="2384575" cy="1476459"/>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http://www.product-reviews.net/wp-content/uploads/lg-smart-tv-app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0063" y="3809950"/>
            <a:ext cx="2391554" cy="156326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1520" y="5445224"/>
            <a:ext cx="8638089" cy="954107"/>
          </a:xfrm>
          <a:prstGeom prst="rect">
            <a:avLst/>
          </a:prstGeom>
        </p:spPr>
        <p:txBody>
          <a:bodyPr wrap="square">
            <a:spAutoFit/>
          </a:bodyPr>
          <a:lstStyle/>
          <a:p>
            <a:pPr>
              <a:spcBef>
                <a:spcPts val="0"/>
              </a:spcBef>
              <a:buNone/>
            </a:pPr>
            <a:r>
              <a:rPr lang="en-GB" sz="1400" b="1" dirty="0" smtClean="0"/>
              <a:t>P1.6 </a:t>
            </a:r>
            <a:r>
              <a:rPr lang="en-GB" sz="1400" b="1" dirty="0"/>
              <a:t>- Task </a:t>
            </a:r>
            <a:r>
              <a:rPr lang="en-GB" sz="1400" b="1" dirty="0" smtClean="0"/>
              <a:t>14</a:t>
            </a:r>
            <a:r>
              <a:rPr lang="en-GB" sz="1400" dirty="0" smtClean="0"/>
              <a:t> </a:t>
            </a:r>
            <a:r>
              <a:rPr lang="en-GB" sz="1400" dirty="0"/>
              <a:t>– Introduce the </a:t>
            </a:r>
            <a:r>
              <a:rPr lang="en-GB" sz="1400" dirty="0" smtClean="0"/>
              <a:t>Alternative Gaming Market </a:t>
            </a:r>
            <a:r>
              <a:rPr lang="en-GB" sz="1400" dirty="0"/>
              <a:t>and different hardware </a:t>
            </a:r>
            <a:r>
              <a:rPr lang="en-GB" sz="1400" dirty="0" smtClean="0"/>
              <a:t>requirements and </a:t>
            </a:r>
            <a:r>
              <a:rPr lang="en-GB" sz="1400" dirty="0"/>
              <a:t>describe the USP using game </a:t>
            </a:r>
            <a:r>
              <a:rPr lang="en-GB" sz="1400" dirty="0" smtClean="0"/>
              <a:t>and </a:t>
            </a:r>
            <a:r>
              <a:rPr lang="en-GB" sz="1400" dirty="0"/>
              <a:t>hardware examples</a:t>
            </a:r>
            <a:r>
              <a:rPr lang="en-GB" sz="1400" dirty="0" smtClean="0"/>
              <a:t>.</a:t>
            </a:r>
          </a:p>
          <a:p>
            <a:r>
              <a:rPr lang="en-GB" sz="1400" b="1" dirty="0" smtClean="0"/>
              <a:t>M1.5 </a:t>
            </a:r>
            <a:r>
              <a:rPr lang="en-GB" sz="1400" b="1" dirty="0"/>
              <a:t>– Task </a:t>
            </a:r>
            <a:r>
              <a:rPr lang="en-GB" sz="1400" b="1" dirty="0" smtClean="0"/>
              <a:t>15 </a:t>
            </a:r>
            <a:r>
              <a:rPr lang="en-GB" sz="1400" b="1" dirty="0"/>
              <a:t>– </a:t>
            </a:r>
            <a:r>
              <a:rPr lang="en-GB" sz="1400" dirty="0"/>
              <a:t>Describe how the </a:t>
            </a:r>
            <a:r>
              <a:rPr lang="en-GB" sz="1400" dirty="0" smtClean="0"/>
              <a:t>Alternative Gaming market has </a:t>
            </a:r>
            <a:r>
              <a:rPr lang="en-GB" sz="1400" dirty="0"/>
              <a:t>developed over time </a:t>
            </a:r>
          </a:p>
          <a:p>
            <a:r>
              <a:rPr lang="en-GB" sz="1400" b="1" dirty="0"/>
              <a:t>D1.4 – Task </a:t>
            </a:r>
            <a:r>
              <a:rPr lang="en-GB" sz="1400" b="1" dirty="0" smtClean="0"/>
              <a:t>16 </a:t>
            </a:r>
            <a:r>
              <a:rPr lang="en-GB" sz="1400" b="1" dirty="0"/>
              <a:t>– </a:t>
            </a:r>
            <a:r>
              <a:rPr lang="en-GB" sz="1400" dirty="0"/>
              <a:t>Research and explore the potential future of the </a:t>
            </a:r>
            <a:r>
              <a:rPr lang="en-GB" sz="1400" dirty="0" smtClean="0"/>
              <a:t>Alternative Gaming platform.</a:t>
            </a:r>
            <a:endParaRPr lang="en-GB" sz="1400" dirty="0"/>
          </a:p>
        </p:txBody>
      </p:sp>
    </p:spTree>
    <p:extLst>
      <p:ext uri="{BB962C8B-B14F-4D97-AF65-F5344CB8AC3E}">
        <p14:creationId xmlns:p14="http://schemas.microsoft.com/office/powerpoint/2010/main" val="11238803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3175" indent="0">
              <a:spcBef>
                <a:spcPts val="0"/>
              </a:spcBef>
              <a:buNone/>
            </a:pPr>
            <a:r>
              <a:rPr lang="en-GB" sz="1400" b="1" dirty="0"/>
              <a:t>P1.1 - Task 01</a:t>
            </a:r>
            <a:r>
              <a:rPr lang="en-GB" sz="1400" dirty="0"/>
              <a:t> – Introduce the history of the Gaming industry with examples from the various generations.</a:t>
            </a:r>
          </a:p>
          <a:p>
            <a:pPr marL="3175" indent="0">
              <a:spcBef>
                <a:spcPts val="0"/>
              </a:spcBef>
              <a:buNone/>
            </a:pPr>
            <a:r>
              <a:rPr lang="en-GB" sz="1400" b="1" dirty="0" smtClean="0"/>
              <a:t>P1.2 </a:t>
            </a:r>
            <a:r>
              <a:rPr lang="en-GB" sz="1400" b="1" dirty="0"/>
              <a:t>- Task 02</a:t>
            </a:r>
            <a:r>
              <a:rPr lang="en-GB" sz="1400" dirty="0"/>
              <a:t> – Introduce the Arcade game market and different  hardware requirements and describe the background for the industry using game examples.</a:t>
            </a:r>
          </a:p>
          <a:p>
            <a:pPr marL="3175" indent="0">
              <a:spcBef>
                <a:spcPts val="0"/>
              </a:spcBef>
              <a:buNone/>
            </a:pPr>
            <a:r>
              <a:rPr lang="en-GB" sz="1400" b="1" dirty="0"/>
              <a:t>M1.1 – Task 03 – </a:t>
            </a:r>
            <a:r>
              <a:rPr lang="en-GB" sz="1400" dirty="0"/>
              <a:t>Describe how the Arcade platform type has developed over time </a:t>
            </a:r>
          </a:p>
          <a:p>
            <a:pPr marL="3175" indent="0">
              <a:spcBef>
                <a:spcPts val="0"/>
              </a:spcBef>
              <a:buNone/>
            </a:pPr>
            <a:r>
              <a:rPr lang="en-GB" sz="1400" b="1" dirty="0"/>
              <a:t>D1.1 – Task 04 – </a:t>
            </a:r>
            <a:r>
              <a:rPr lang="en-GB" sz="1400" dirty="0"/>
              <a:t>Research and explore the potential future of the Arcade Gaming platform </a:t>
            </a:r>
          </a:p>
          <a:p>
            <a:pPr marL="3175" indent="0">
              <a:spcBef>
                <a:spcPts val="0"/>
              </a:spcBef>
              <a:buNone/>
            </a:pPr>
            <a:r>
              <a:rPr lang="en-GB" sz="1400" b="1" dirty="0"/>
              <a:t>P1.3 - Task 05</a:t>
            </a:r>
            <a:r>
              <a:rPr lang="en-GB" sz="1400" dirty="0"/>
              <a:t> – Introduce the Console market and different hardware requirements for 3 current technologies and describe the USP using game  and hardware examples.</a:t>
            </a:r>
          </a:p>
          <a:p>
            <a:pPr marL="3175" indent="0">
              <a:buNone/>
            </a:pPr>
            <a:r>
              <a:rPr lang="en-GB" sz="1400" b="1" dirty="0"/>
              <a:t>M1.2 – Task 06 – </a:t>
            </a:r>
            <a:r>
              <a:rPr lang="en-GB" sz="1400" dirty="0"/>
              <a:t>Describe how the Console Platform Type has developed over time </a:t>
            </a:r>
          </a:p>
          <a:p>
            <a:pPr marL="3175" indent="0">
              <a:buNone/>
            </a:pPr>
            <a:r>
              <a:rPr lang="en-GB" sz="1400" b="1" dirty="0"/>
              <a:t>D1.2 – Task 07 – </a:t>
            </a:r>
            <a:r>
              <a:rPr lang="en-GB" sz="1400" dirty="0"/>
              <a:t>Research and explore the potential future of the Console Gaming platform </a:t>
            </a:r>
            <a:endParaRPr lang="en-GB" sz="1400" b="1" dirty="0" smtClean="0"/>
          </a:p>
          <a:p>
            <a:pPr marL="3175" indent="0">
              <a:spcBef>
                <a:spcPts val="0"/>
              </a:spcBef>
              <a:buNone/>
            </a:pPr>
            <a:r>
              <a:rPr lang="en-GB" sz="1400" b="1" dirty="0"/>
              <a:t>P1.4 - Task 08</a:t>
            </a:r>
            <a:r>
              <a:rPr lang="en-GB" sz="1400" dirty="0"/>
              <a:t> – Introduce the PC game market and describe the 3 different USP points given to PC Gamers.</a:t>
            </a:r>
          </a:p>
          <a:p>
            <a:pPr marL="3175" indent="0">
              <a:buNone/>
            </a:pPr>
            <a:r>
              <a:rPr lang="en-GB" sz="1400" b="1" dirty="0"/>
              <a:t>M1.3 – Task 09 – </a:t>
            </a:r>
            <a:r>
              <a:rPr lang="en-GB" sz="1400" dirty="0"/>
              <a:t>Describe how the PC Platform Type has developed over time </a:t>
            </a:r>
          </a:p>
          <a:p>
            <a:pPr marL="3175" indent="0">
              <a:buNone/>
            </a:pPr>
            <a:r>
              <a:rPr lang="en-GB" sz="1400" b="1" dirty="0"/>
              <a:t>D1.3 – Task 10 – </a:t>
            </a:r>
            <a:r>
              <a:rPr lang="en-GB" sz="1400" dirty="0"/>
              <a:t>Research and explore the potential future of the PC Gaming platform</a:t>
            </a:r>
          </a:p>
          <a:p>
            <a:pPr marL="3175" indent="0">
              <a:spcBef>
                <a:spcPts val="0"/>
              </a:spcBef>
              <a:buNone/>
            </a:pPr>
            <a:r>
              <a:rPr lang="en-GB" sz="1400" b="1" dirty="0" smtClean="0"/>
              <a:t>P1.5 </a:t>
            </a:r>
            <a:r>
              <a:rPr lang="en-GB" sz="1400" b="1" dirty="0"/>
              <a:t>- Task 11</a:t>
            </a:r>
            <a:r>
              <a:rPr lang="en-GB" sz="1400" dirty="0"/>
              <a:t> – Introduce the Handheld and PDA Gaming market and different hardware requirements for 4 current technologies and describe the USP using game and hardware examples.</a:t>
            </a:r>
          </a:p>
          <a:p>
            <a:pPr marL="3175" indent="0">
              <a:buNone/>
            </a:pPr>
            <a:r>
              <a:rPr lang="en-GB" sz="1400" b="1" dirty="0"/>
              <a:t>M1.4 – Task 12 – </a:t>
            </a:r>
            <a:r>
              <a:rPr lang="en-GB" sz="1400" dirty="0"/>
              <a:t>Describe how the Console Platform Type has developed over time </a:t>
            </a:r>
          </a:p>
          <a:p>
            <a:pPr marL="3175" indent="0">
              <a:buNone/>
            </a:pPr>
            <a:r>
              <a:rPr lang="en-GB" sz="1400" b="1" dirty="0"/>
              <a:t>D1.4 – Task 13 – </a:t>
            </a:r>
            <a:r>
              <a:rPr lang="en-GB" sz="1400" dirty="0"/>
              <a:t>Research and explore the potential future of the Console Gaming platform</a:t>
            </a:r>
          </a:p>
          <a:p>
            <a:pPr marL="3175" indent="0">
              <a:spcBef>
                <a:spcPts val="0"/>
              </a:spcBef>
              <a:buNone/>
            </a:pPr>
            <a:r>
              <a:rPr lang="en-GB" sz="1400" b="1" dirty="0" smtClean="0"/>
              <a:t>P1.6 </a:t>
            </a:r>
            <a:r>
              <a:rPr lang="en-GB" sz="1400" b="1" dirty="0"/>
              <a:t>- Task 14</a:t>
            </a:r>
            <a:r>
              <a:rPr lang="en-GB" sz="1400" dirty="0"/>
              <a:t> – Introduce the Alternative Gaming Market and different hardware requirements and describe the USP using game and hardware examples.</a:t>
            </a:r>
          </a:p>
          <a:p>
            <a:pPr marL="3175" indent="0">
              <a:buNone/>
            </a:pPr>
            <a:r>
              <a:rPr lang="en-GB" sz="1400" b="1" dirty="0"/>
              <a:t>M1.5 – Task 15 – </a:t>
            </a:r>
            <a:r>
              <a:rPr lang="en-GB" sz="1400" dirty="0"/>
              <a:t>Describe how the Alternative Gaming market has developed over time </a:t>
            </a:r>
          </a:p>
          <a:p>
            <a:pPr marL="3175" indent="0">
              <a:buNone/>
            </a:pPr>
            <a:r>
              <a:rPr lang="en-GB" sz="1400" b="1" dirty="0"/>
              <a:t>D1.4 – Task 16 – </a:t>
            </a:r>
            <a:r>
              <a:rPr lang="en-GB" sz="1400" dirty="0"/>
              <a:t>Research and explore the potential future of the Alternative Gaming platform.</a:t>
            </a:r>
          </a:p>
        </p:txBody>
      </p:sp>
      <p:sp>
        <p:nvSpPr>
          <p:cNvPr id="17" name="Title 2"/>
          <p:cNvSpPr>
            <a:spLocks noGrp="1"/>
          </p:cNvSpPr>
          <p:nvPr>
            <p:ph type="title"/>
          </p:nvPr>
        </p:nvSpPr>
        <p:spPr>
          <a:xfrm>
            <a:off x="230832" y="116632"/>
            <a:ext cx="8733656" cy="648072"/>
          </a:xfrm>
        </p:spPr>
        <p:txBody>
          <a:bodyPr>
            <a:noAutofit/>
          </a:bodyPr>
          <a:lstStyle/>
          <a:p>
            <a:r>
              <a:rPr lang="en-GB" dirty="0" smtClean="0"/>
              <a:t>LO1 - Assessment </a:t>
            </a:r>
            <a:r>
              <a:rPr lang="en-GB" dirty="0"/>
              <a:t>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pPr marL="269875" indent="-255588"/>
            <a:r>
              <a:rPr lang="en-GB" sz="1750" b="1" dirty="0" smtClean="0"/>
              <a:t>Assessment </a:t>
            </a:r>
            <a:r>
              <a:rPr lang="en-GB" sz="1750" b="1" dirty="0"/>
              <a:t>Criteria </a:t>
            </a:r>
            <a:r>
              <a:rPr lang="en-GB" sz="1750" b="1" dirty="0" smtClean="0"/>
              <a:t>P1</a:t>
            </a:r>
            <a:endParaRPr lang="en-GB" sz="1750" dirty="0"/>
          </a:p>
          <a:p>
            <a:pPr marL="269875" indent="-255588"/>
            <a:r>
              <a:rPr lang="en-GB" sz="1750" dirty="0"/>
              <a:t>Learners must create detailed evidence on the different types of game platforms available which could be in the form of a report or presentation. They will need to describe the different game platforms available using appropriate terminology. They will need to look at all the game platforms identified in the teaching content for learning outcome 1. </a:t>
            </a:r>
          </a:p>
          <a:p>
            <a:pPr marL="269875" indent="-255588"/>
            <a:r>
              <a:rPr lang="en-GB" sz="1750" b="1" dirty="0"/>
              <a:t>Assessment Criteria </a:t>
            </a:r>
            <a:r>
              <a:rPr lang="en-GB" sz="1750" b="1" dirty="0" smtClean="0"/>
              <a:t>M1 </a:t>
            </a:r>
          </a:p>
          <a:p>
            <a:pPr marL="269875" indent="-255588"/>
            <a:r>
              <a:rPr lang="en-GB" sz="1750" dirty="0" smtClean="0"/>
              <a:t>For </a:t>
            </a:r>
            <a:r>
              <a:rPr lang="en-GB" sz="1750" dirty="0"/>
              <a:t>merit criterion M1 learners will need to research the history of computer games platforms, it would be expected they research multiple platforms and look how the platform types have developed over time. This may be included as a clear and additional section in the original evidence on current platforms P1. </a:t>
            </a:r>
          </a:p>
          <a:p>
            <a:pPr marL="269875" indent="-255588"/>
            <a:r>
              <a:rPr lang="en-GB" sz="1750" b="1" dirty="0"/>
              <a:t>Assessment Criteria </a:t>
            </a:r>
            <a:r>
              <a:rPr lang="en-GB" sz="1750" b="1" dirty="0" smtClean="0"/>
              <a:t>D1</a:t>
            </a:r>
            <a:endParaRPr lang="en-GB" sz="1750" dirty="0" smtClean="0"/>
          </a:p>
          <a:p>
            <a:pPr marL="269875" indent="-255588"/>
            <a:r>
              <a:rPr lang="en-GB" sz="1750" dirty="0" smtClean="0"/>
              <a:t>For </a:t>
            </a:r>
            <a:r>
              <a:rPr lang="en-GB" sz="1750" dirty="0"/>
              <a:t>distinction criterion D1 learners will need to show they have explored/researched in some detail any potential for future gaming platforms types in the market place. This may be included in the original evidence as a clearly separate section or as a separate report. This may be ideas that the learner has for developments or platforms that have been suggested as being in development by the leading gaming organisations.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P1, M1 and D1</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88631"/>
          </a:xfrm>
        </p:spPr>
        <p:txBody>
          <a:bodyPr>
            <a:noAutofit/>
          </a:bodyPr>
          <a:lstStyle/>
          <a:p>
            <a:r>
              <a:rPr lang="en-GB" sz="2000" dirty="0" smtClean="0"/>
              <a:t>The </a:t>
            </a:r>
            <a:r>
              <a:rPr lang="en-GB" sz="2000" dirty="0"/>
              <a:t>learners could be taught the different types of platforms available (Arcade, Consoles, PC, Mobile, Television </a:t>
            </a:r>
            <a:r>
              <a:rPr lang="en-GB" sz="2000" dirty="0" err="1"/>
              <a:t>etc</a:t>
            </a:r>
            <a:r>
              <a:rPr lang="en-GB" sz="2000" dirty="0"/>
              <a:t>) and investigate the different features and limitations of each platform as small groups. If each group is given a separate area of research, they can then report back and explain to the wider group allowing more depth of research than individual working. </a:t>
            </a:r>
          </a:p>
          <a:p>
            <a:r>
              <a:rPr lang="en-GB" sz="2000" dirty="0"/>
              <a:t>The learners should then research the historical development of the different game platforms and experience of playing some different platform including historical games will give a good insight to the development to the features and any limitations. Groups discussions on the limitations may be initially obvious but learners should identify how the initial technologies have been improved and expanded to the current technologies. </a:t>
            </a:r>
          </a:p>
          <a:p>
            <a:r>
              <a:rPr lang="en-GB" sz="2000" dirty="0"/>
              <a:t>The learner will need to investigate emerging technologies and advances in technology for each platform type and how potential future platforms may further improve the gamin experiences. Group research and discussions will open ideas as to developments and ideas as to the scope.</a:t>
            </a:r>
            <a:endParaRPr lang="en-GB" sz="1800" dirty="0"/>
          </a:p>
        </p:txBody>
      </p:sp>
      <p:sp>
        <p:nvSpPr>
          <p:cNvPr id="3" name="Title 2"/>
          <p:cNvSpPr>
            <a:spLocks noGrp="1"/>
          </p:cNvSpPr>
          <p:nvPr>
            <p:ph type="title"/>
          </p:nvPr>
        </p:nvSpPr>
        <p:spPr>
          <a:xfrm>
            <a:off x="230832" y="116632"/>
            <a:ext cx="8733656" cy="720080"/>
          </a:xfrm>
        </p:spPr>
        <p:txBody>
          <a:bodyPr>
            <a:normAutofit/>
          </a:bodyPr>
          <a:lstStyle/>
          <a:p>
            <a:r>
              <a:rPr lang="en-GB" sz="3200" dirty="0"/>
              <a:t>LO1 - Understand game platform types</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1080120"/>
          </a:xfrm>
        </p:spPr>
        <p:txBody>
          <a:bodyPr>
            <a:normAutofit fontScale="55000" lnSpcReduction="20000"/>
          </a:bodyPr>
          <a:lstStyle/>
          <a:p>
            <a:pPr marL="109728" indent="0">
              <a:lnSpc>
                <a:spcPct val="120000"/>
              </a:lnSpc>
              <a:spcBef>
                <a:spcPts val="0"/>
              </a:spcBef>
              <a:buNone/>
            </a:pPr>
            <a:r>
              <a:rPr lang="en-GB" dirty="0" smtClean="0"/>
              <a:t>The beginnings of the gaming market go back over 35 years with claims of computer games going back further still. Some claim Space Wars as the first game or Tic-Tac-Toe. Others claim Pong was the first introduced by Trip Hawkins to the public in the mid seventies. This was when games were first introduced to a mass audience.</a:t>
            </a:r>
            <a:endParaRPr lang="en-GB" dirty="0"/>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P1.1 - Understand </a:t>
            </a:r>
            <a:r>
              <a:rPr lang="en-GB" sz="3200" dirty="0"/>
              <a:t>game platform types </a:t>
            </a:r>
          </a:p>
        </p:txBody>
      </p:sp>
      <p:graphicFrame>
        <p:nvGraphicFramePr>
          <p:cNvPr id="4" name="Table 3"/>
          <p:cNvGraphicFramePr>
            <a:graphicFrameLocks noGrp="1"/>
          </p:cNvGraphicFramePr>
          <p:nvPr>
            <p:extLst>
              <p:ext uri="{D42A27DB-BD31-4B8C-83A1-F6EECF244321}">
                <p14:modId xmlns:p14="http://schemas.microsoft.com/office/powerpoint/2010/main" val="335478289"/>
              </p:ext>
            </p:extLst>
          </p:nvPr>
        </p:nvGraphicFramePr>
        <p:xfrm>
          <a:off x="251520" y="2060848"/>
          <a:ext cx="4320480" cy="4462690"/>
        </p:xfrm>
        <a:graphic>
          <a:graphicData uri="http://schemas.openxmlformats.org/drawingml/2006/table">
            <a:tbl>
              <a:tblPr firstRow="1" bandRow="1">
                <a:tableStyleId>{5C22544A-7EE6-4342-B048-85BDC9FD1C3A}</a:tableStyleId>
              </a:tblPr>
              <a:tblGrid>
                <a:gridCol w="2681677"/>
                <a:gridCol w="1638803"/>
              </a:tblGrid>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Console</a:t>
                      </a:r>
                    </a:p>
                  </a:txBody>
                  <a:tcPr/>
                </a:tc>
                <a:tc>
                  <a:txBody>
                    <a:bodyPr/>
                    <a:lstStyle/>
                    <a:p>
                      <a:r>
                        <a:rPr lang="en-GB" sz="1200" dirty="0" smtClean="0"/>
                        <a:t>Handheld</a:t>
                      </a:r>
                      <a:endParaRPr lang="en-GB" sz="1200" dirty="0"/>
                    </a:p>
                  </a:txBody>
                  <a:tcPr/>
                </a:tc>
              </a:tr>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Atari VCS </a:t>
                      </a:r>
                      <a:r>
                        <a:rPr lang="en-GB" sz="1200" dirty="0" err="1" smtClean="0"/>
                        <a:t>vs</a:t>
                      </a:r>
                      <a:r>
                        <a:rPr lang="en-GB" sz="1200" dirty="0" smtClean="0"/>
                        <a:t> </a:t>
                      </a:r>
                      <a:r>
                        <a:rPr lang="en-GB" sz="1200" dirty="0" err="1" smtClean="0"/>
                        <a:t>Collecovision</a:t>
                      </a:r>
                      <a:endParaRPr lang="en-GB" sz="12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Game and Watch</a:t>
                      </a:r>
                    </a:p>
                  </a:txBody>
                  <a:tcPr/>
                </a:tc>
              </a:tr>
              <a:tr h="443160">
                <a:tc>
                  <a:txBody>
                    <a:bodyPr/>
                    <a:lstStyle/>
                    <a:p>
                      <a:pPr marL="0" indent="0">
                        <a:buNone/>
                      </a:pPr>
                      <a:r>
                        <a:rPr lang="en-GB" sz="1200" dirty="0" smtClean="0"/>
                        <a:t>Sinclair ZX81 vs. Commodore Vic 20</a:t>
                      </a:r>
                    </a:p>
                  </a:txBody>
                  <a:tcPr/>
                </a:tc>
                <a:tc>
                  <a:txBody>
                    <a:bodyPr/>
                    <a:lstStyle/>
                    <a:p>
                      <a:endParaRPr lang="en-GB" sz="1200" dirty="0" smtClean="0"/>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Commodore 64 vs. ZX Spectrum</a:t>
                      </a:r>
                    </a:p>
                  </a:txBody>
                  <a:tcPr/>
                </a:tc>
                <a:tc>
                  <a:txBody>
                    <a:bodyPr/>
                    <a:lstStyle/>
                    <a:p>
                      <a:endParaRPr lang="en-GB" sz="1200" dirty="0"/>
                    </a:p>
                  </a:txBody>
                  <a:tcPr/>
                </a:tc>
              </a:tr>
              <a:tr h="346706">
                <a:tc>
                  <a:txBody>
                    <a:bodyPr/>
                    <a:lstStyle/>
                    <a:p>
                      <a:r>
                        <a:rPr lang="en-GB" sz="1200" dirty="0" smtClean="0"/>
                        <a:t>NES vs. Master System</a:t>
                      </a:r>
                      <a:endParaRPr lang="en-GB" sz="1200" dirty="0"/>
                    </a:p>
                  </a:txBody>
                  <a:tcPr/>
                </a:tc>
                <a:tc>
                  <a:txBody>
                    <a:bodyPr/>
                    <a:lstStyle/>
                    <a:p>
                      <a:r>
                        <a:rPr lang="en-GB" sz="1200" dirty="0" smtClean="0"/>
                        <a:t>Gameboy</a:t>
                      </a:r>
                      <a:endParaRPr lang="en-GB" sz="1200" dirty="0"/>
                    </a:p>
                  </a:txBody>
                  <a:tcPr/>
                </a:tc>
              </a:tr>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SNES vs. </a:t>
                      </a:r>
                      <a:r>
                        <a:rPr lang="en-GB" sz="1200" dirty="0" err="1" smtClean="0"/>
                        <a:t>Megadrive</a:t>
                      </a:r>
                      <a:endParaRPr lang="en-GB" sz="1200" dirty="0" smtClean="0"/>
                    </a:p>
                  </a:txBody>
                  <a:tcPr/>
                </a:tc>
                <a:tc>
                  <a:txBody>
                    <a:bodyPr/>
                    <a:lstStyle/>
                    <a:p>
                      <a:endParaRPr lang="en-GB" sz="1200" dirty="0"/>
                    </a:p>
                  </a:txBody>
                  <a:tcPr/>
                </a:tc>
              </a:tr>
              <a:tr h="3467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Atari vs. Amiga</a:t>
                      </a:r>
                    </a:p>
                  </a:txBody>
                  <a:tcPr/>
                </a:tc>
                <a:tc>
                  <a:txBody>
                    <a:bodyPr/>
                    <a:lstStyle/>
                    <a:p>
                      <a:endParaRPr lang="en-GB" sz="1200" dirty="0"/>
                    </a:p>
                  </a:txBody>
                  <a:tcPr/>
                </a:tc>
              </a:tr>
              <a:tr h="443160">
                <a:tc>
                  <a:txBody>
                    <a:bodyPr/>
                    <a:lstStyle/>
                    <a:p>
                      <a:r>
                        <a:rPr lang="en-GB" sz="1200" dirty="0" smtClean="0"/>
                        <a:t>Playstation vs. Nintendo 64 vs. Dreamcast</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Gameboy Advance</a:t>
                      </a:r>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vs. Playstation 2 vs. Nintendo Cube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DS vs. PSP</a:t>
                      </a:r>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360 vs. Playstation 3 vs. Wii</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iPhone, </a:t>
                      </a:r>
                      <a:r>
                        <a:rPr lang="en-GB" sz="1200" dirty="0" err="1" smtClean="0"/>
                        <a:t>iPad</a:t>
                      </a:r>
                      <a:r>
                        <a:rPr lang="en-GB" sz="1200" dirty="0" smtClean="0"/>
                        <a:t> and Android</a:t>
                      </a:r>
                    </a:p>
                  </a:txBody>
                  <a:tcPr/>
                </a:tc>
              </a:tr>
              <a:tr h="443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Xbox One vs. Playstation 4 vs. </a:t>
                      </a:r>
                      <a:r>
                        <a:rPr lang="en-GB" sz="1200" dirty="0" err="1" smtClean="0"/>
                        <a:t>WiiU</a:t>
                      </a:r>
                      <a:endParaRPr lang="en-GB" sz="1200" dirty="0" smtClean="0"/>
                    </a:p>
                  </a:txBody>
                  <a:tcPr/>
                </a:tc>
                <a:tc>
                  <a:txBody>
                    <a:bodyPr/>
                    <a:lstStyle/>
                    <a:p>
                      <a:r>
                        <a:rPr lang="en-GB" sz="1200" dirty="0" smtClean="0"/>
                        <a:t>Vita, </a:t>
                      </a:r>
                      <a:r>
                        <a:rPr lang="en-GB" sz="1200" dirty="0" err="1" smtClean="0"/>
                        <a:t>DSi</a:t>
                      </a:r>
                      <a:r>
                        <a:rPr lang="en-GB" sz="1200" dirty="0" smtClean="0"/>
                        <a:t>, iPhone</a:t>
                      </a:r>
                      <a:endParaRPr lang="en-GB" sz="1200" dirty="0"/>
                    </a:p>
                  </a:txBody>
                  <a:tcPr/>
                </a:tc>
              </a:tr>
            </a:tbl>
          </a:graphicData>
        </a:graphic>
      </p:graphicFrame>
      <p:sp>
        <p:nvSpPr>
          <p:cNvPr id="5" name="Content Placeholder 1"/>
          <p:cNvSpPr txBox="1">
            <a:spLocks/>
          </p:cNvSpPr>
          <p:nvPr/>
        </p:nvSpPr>
        <p:spPr>
          <a:xfrm>
            <a:off x="4572000" y="1916832"/>
            <a:ext cx="4320480" cy="4536504"/>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lnSpc>
                <a:spcPct val="120000"/>
              </a:lnSpc>
              <a:spcBef>
                <a:spcPts val="0"/>
              </a:spcBef>
              <a:buFont typeface="Wingdings 3"/>
              <a:buNone/>
            </a:pPr>
            <a:r>
              <a:rPr lang="en-GB" sz="1400" dirty="0" smtClean="0"/>
              <a:t>What is commonly accepted is that games have generations, every three to four years we have the next generation of consoles or handhelds that surpasses the previous and the competition between manufacturers has brought about change and progression. From the list on the left there are numerous consoles that did not make it that cannot be discounted from the lists, Jaguar, Saturn, BBC micro, Neo Geo, PC Engine, QL, CD32, Nomad, </a:t>
            </a:r>
            <a:r>
              <a:rPr lang="en-GB" sz="1400" dirty="0" err="1" smtClean="0"/>
              <a:t>Binatone</a:t>
            </a:r>
            <a:r>
              <a:rPr lang="en-GB" sz="1400" dirty="0" smtClean="0"/>
              <a:t>, Lynx etc. Even Nintendo had games machines that did not make it like Virtual Boy. When the NES reached it’s peak in America, 20% of homes had one. This was considered shocking at the time. Now it is rare for a home not to have a console of some kind.</a:t>
            </a:r>
            <a:endParaRPr lang="en-GB" sz="1400" dirty="0"/>
          </a:p>
        </p:txBody>
      </p:sp>
    </p:spTree>
    <p:extLst>
      <p:ext uri="{BB962C8B-B14F-4D97-AF65-F5344CB8AC3E}">
        <p14:creationId xmlns:p14="http://schemas.microsoft.com/office/powerpoint/2010/main" val="190525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760640"/>
          </a:xfrm>
        </p:spPr>
        <p:txBody>
          <a:bodyPr>
            <a:noAutofit/>
          </a:bodyPr>
          <a:lstStyle/>
          <a:p>
            <a:pPr marL="269875" indent="-255588">
              <a:lnSpc>
                <a:spcPct val="120000"/>
              </a:lnSpc>
              <a:spcBef>
                <a:spcPts val="0"/>
              </a:spcBef>
            </a:pPr>
            <a:r>
              <a:rPr lang="en-GB" sz="1400" dirty="0" smtClean="0"/>
              <a:t>And along with the console wars comes the development of the games. Games are like musicians, we believe they are the best that is around ever and then three months later we forget who they are. When Pong came out it was revolutionary, two white lines, one white ball and that was it. Levels meant speed. Pacman is the most quoted game to the point where Google put a version as their banner and had to remove it because of the number of lost work hours.</a:t>
            </a:r>
          </a:p>
          <a:p>
            <a:pPr marL="269875" indent="-255588">
              <a:lnSpc>
                <a:spcPct val="120000"/>
              </a:lnSpc>
              <a:spcBef>
                <a:spcPts val="0"/>
              </a:spcBef>
            </a:pPr>
            <a:r>
              <a:rPr lang="en-GB" sz="1400" dirty="0" smtClean="0"/>
              <a:t>There are classics in the gaming world like there are musicians whose careers lasted longer than an album or two. Kong, Mario, Doom, </a:t>
            </a:r>
            <a:r>
              <a:rPr lang="en-GB" sz="1400" dirty="0" err="1" smtClean="0"/>
              <a:t>Zork</a:t>
            </a:r>
            <a:r>
              <a:rPr lang="en-GB" sz="1400" dirty="0" smtClean="0"/>
              <a:t>, Sonic, Tetris</a:t>
            </a:r>
            <a:r>
              <a:rPr lang="en-GB" sz="1400" dirty="0"/>
              <a:t>, </a:t>
            </a:r>
            <a:r>
              <a:rPr lang="en-GB" sz="1400" dirty="0" smtClean="0"/>
              <a:t>COD, WOW, Angry Birds, these </a:t>
            </a:r>
            <a:r>
              <a:rPr lang="en-GB" sz="1400" dirty="0"/>
              <a:t>are games that have a </a:t>
            </a:r>
            <a:r>
              <a:rPr lang="en-GB" sz="1400" dirty="0" smtClean="0"/>
              <a:t>history, they are quoted as milestones, blamed for problems, compared to as golden ages, but there is always a potential for something better, something more popular. We rave about the newest game app until something else comes along.</a:t>
            </a:r>
          </a:p>
          <a:p>
            <a:pPr marL="269875" indent="-255588">
              <a:lnSpc>
                <a:spcPct val="120000"/>
              </a:lnSpc>
              <a:spcBef>
                <a:spcPts val="0"/>
              </a:spcBef>
            </a:pPr>
            <a:r>
              <a:rPr lang="en-GB" sz="1400" dirty="0" smtClean="0"/>
              <a:t>Along with the games, there are the gaming companies, Atari was king, until new machines meant new game styles. In Britain Imagine because EA. Nintendo still make their own games but Sega stopped hardware production, </a:t>
            </a:r>
            <a:r>
              <a:rPr lang="en-GB" sz="1400" dirty="0" err="1" smtClean="0"/>
              <a:t>Squaresoft</a:t>
            </a:r>
            <a:r>
              <a:rPr lang="en-GB" sz="1400" dirty="0" smtClean="0"/>
              <a:t> are not allowed to release a game in Japan on a week day, and more money is spent on marketing certain games than production costs combined.</a:t>
            </a:r>
          </a:p>
          <a:p>
            <a:pPr marL="269875" indent="-255588">
              <a:lnSpc>
                <a:spcPct val="120000"/>
              </a:lnSpc>
              <a:spcBef>
                <a:spcPts val="0"/>
              </a:spcBef>
            </a:pPr>
            <a:r>
              <a:rPr lang="en-GB" sz="1400" dirty="0" smtClean="0"/>
              <a:t>Gone are the days when one could make a game in your bedroom in a few weeks of coding, now games can take years to develop. But popular apps like Draw Something sold more than all 30 apps the company made before hand combined. The ability to create an App and make millions is still here, the programs like App Inventor are free.</a:t>
            </a:r>
            <a:endParaRPr lang="en-GB" sz="1400" dirty="0"/>
          </a:p>
        </p:txBody>
      </p:sp>
      <p:sp>
        <p:nvSpPr>
          <p:cNvPr id="3" name="Title 2"/>
          <p:cNvSpPr>
            <a:spLocks noGrp="1"/>
          </p:cNvSpPr>
          <p:nvPr>
            <p:ph type="title"/>
          </p:nvPr>
        </p:nvSpPr>
        <p:spPr>
          <a:xfrm>
            <a:off x="230832" y="116632"/>
            <a:ext cx="8733656" cy="792088"/>
          </a:xfrm>
        </p:spPr>
        <p:txBody>
          <a:bodyPr>
            <a:normAutofit/>
          </a:bodyPr>
          <a:lstStyle/>
          <a:p>
            <a:r>
              <a:rPr lang="en-GB" sz="3200" dirty="0"/>
              <a:t>P1.1 </a:t>
            </a:r>
            <a:r>
              <a:rPr lang="en-GB" sz="3200" dirty="0" smtClean="0"/>
              <a:t>- Understand </a:t>
            </a:r>
            <a:r>
              <a:rPr lang="en-GB" sz="3200" dirty="0"/>
              <a:t>game platform types </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7"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673778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4680520"/>
          </a:xfrm>
        </p:spPr>
        <p:txBody>
          <a:bodyPr>
            <a:noAutofit/>
          </a:bodyPr>
          <a:lstStyle/>
          <a:p>
            <a:pPr marL="0" indent="0">
              <a:spcBef>
                <a:spcPts val="0"/>
              </a:spcBef>
              <a:buNone/>
            </a:pPr>
            <a:r>
              <a:rPr lang="en-GB" sz="2000" dirty="0" smtClean="0"/>
              <a:t>Development of most video games is undertaken by a developer, which may be a single person or a large business.</a:t>
            </a:r>
          </a:p>
          <a:p>
            <a:pPr>
              <a:spcBef>
                <a:spcPts val="0"/>
              </a:spcBef>
            </a:pPr>
            <a:r>
              <a:rPr lang="en-GB" sz="2000" dirty="0" smtClean="0"/>
              <a:t>Typically, large-scale commercial games are created by development teams within a company specialising in computer or console games</a:t>
            </a:r>
          </a:p>
          <a:p>
            <a:pPr>
              <a:spcBef>
                <a:spcPts val="0"/>
              </a:spcBef>
            </a:pPr>
            <a:r>
              <a:rPr lang="en-GB" sz="2000" dirty="0" smtClean="0"/>
              <a:t>A typical modern video game can cost from £750,000 to over £15,000,000 to develop</a:t>
            </a:r>
          </a:p>
          <a:p>
            <a:pPr>
              <a:spcBef>
                <a:spcPts val="0"/>
              </a:spcBef>
            </a:pPr>
            <a:r>
              <a:rPr lang="en-GB" sz="2000" dirty="0" smtClean="0"/>
              <a:t>Development is normally funded by a publisher</a:t>
            </a:r>
          </a:p>
          <a:p>
            <a:pPr>
              <a:spcBef>
                <a:spcPts val="0"/>
              </a:spcBef>
            </a:pPr>
            <a:r>
              <a:rPr lang="en-GB" sz="2000" dirty="0" smtClean="0"/>
              <a:t>A contemporary game can take from one to three years to develop, though there are exceptions, sometimes known as </a:t>
            </a:r>
            <a:r>
              <a:rPr lang="en-GB" sz="2000" b="1" dirty="0" smtClean="0"/>
              <a:t>vapourware</a:t>
            </a:r>
            <a:endParaRPr lang="en-GB" sz="2000" dirty="0" smtClean="0"/>
          </a:p>
          <a:p>
            <a:pPr>
              <a:spcBef>
                <a:spcPts val="0"/>
              </a:spcBef>
            </a:pPr>
            <a:r>
              <a:rPr lang="en-GB" sz="2000" dirty="0" smtClean="0"/>
              <a:t>One famous example is Duke </a:t>
            </a:r>
            <a:r>
              <a:rPr lang="en-GB" sz="2000" dirty="0" err="1" smtClean="0"/>
              <a:t>Nukem</a:t>
            </a:r>
            <a:r>
              <a:rPr lang="en-GB" sz="2000" dirty="0" smtClean="0"/>
              <a:t> Forever which has been in development since 1996, with an original release in 1998 and Elite, due for a remake since 1981.</a:t>
            </a:r>
          </a:p>
          <a:p>
            <a:pPr marL="0" indent="0">
              <a:spcBef>
                <a:spcPts val="0"/>
              </a:spcBef>
              <a:buNone/>
            </a:pPr>
            <a:r>
              <a:rPr lang="en-GB" sz="2000" b="1" dirty="0" smtClean="0"/>
              <a:t>P1.1 - Task 01</a:t>
            </a:r>
            <a:r>
              <a:rPr lang="en-GB" sz="2000" dirty="0" smtClean="0"/>
              <a:t> – Introduce the history of the Gaming industry with examples from the various generations.</a:t>
            </a:r>
          </a:p>
        </p:txBody>
      </p:sp>
      <p:sp>
        <p:nvSpPr>
          <p:cNvPr id="2" name="Title 1"/>
          <p:cNvSpPr>
            <a:spLocks noGrp="1"/>
          </p:cNvSpPr>
          <p:nvPr>
            <p:ph type="title"/>
          </p:nvPr>
        </p:nvSpPr>
        <p:spPr>
          <a:xfrm>
            <a:off x="285720" y="71414"/>
            <a:ext cx="8606760" cy="693290"/>
          </a:xfrm>
        </p:spPr>
        <p:txBody>
          <a:bodyPr>
            <a:noAutofit/>
          </a:bodyPr>
          <a:lstStyle/>
          <a:p>
            <a:r>
              <a:rPr lang="en-GB" sz="3200" dirty="0"/>
              <a:t>P1.1 </a:t>
            </a:r>
            <a:r>
              <a:rPr lang="en-GB" sz="3200" dirty="0" smtClean="0"/>
              <a:t>- Understand </a:t>
            </a:r>
            <a:r>
              <a:rPr lang="en-GB" sz="3200" dirty="0"/>
              <a:t>game platform types </a:t>
            </a:r>
            <a:endParaRPr lang="en-GB" sz="3200" b="1" dirty="0"/>
          </a:p>
        </p:txBody>
      </p:sp>
      <p:graphicFrame>
        <p:nvGraphicFramePr>
          <p:cNvPr id="16" name="Table 15"/>
          <p:cNvGraphicFramePr>
            <a:graphicFrameLocks noGrp="1"/>
          </p:cNvGraphicFramePr>
          <p:nvPr>
            <p:extLst>
              <p:ext uri="{D42A27DB-BD31-4B8C-83A1-F6EECF244321}">
                <p14:modId xmlns:p14="http://schemas.microsoft.com/office/powerpoint/2010/main" val="3891058849"/>
              </p:ext>
            </p:extLst>
          </p:nvPr>
        </p:nvGraphicFramePr>
        <p:xfrm>
          <a:off x="395536" y="5805264"/>
          <a:ext cx="8424936" cy="648072"/>
        </p:xfrm>
        <a:graphic>
          <a:graphicData uri="http://schemas.openxmlformats.org/drawingml/2006/table">
            <a:tbl>
              <a:tblPr firstRow="1" bandRow="1">
                <a:tableStyleId>{5C22544A-7EE6-4342-B048-85BDC9FD1C3A}</a:tableStyleId>
              </a:tblPr>
              <a:tblGrid>
                <a:gridCol w="2808312"/>
                <a:gridCol w="2808312"/>
                <a:gridCol w="2808312"/>
              </a:tblGrid>
              <a:tr h="64807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Background History and Age of Sector</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Hardware Developments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t>Timescales past and Present</a:t>
                      </a:r>
                      <a:endParaRPr lang="en-GB" dirty="0"/>
                    </a:p>
                  </a:txBody>
                  <a:tcPr/>
                </a:tc>
              </a:tr>
            </a:tbl>
          </a:graphicData>
        </a:graphic>
      </p:graphicFrame>
    </p:spTree>
    <p:extLst>
      <p:ext uri="{BB962C8B-B14F-4D97-AF65-F5344CB8AC3E}">
        <p14:creationId xmlns:p14="http://schemas.microsoft.com/office/powerpoint/2010/main" val="3786183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64704"/>
            <a:ext cx="8643998" cy="5736130"/>
          </a:xfrm>
        </p:spPr>
        <p:txBody>
          <a:bodyPr>
            <a:noAutofit/>
          </a:bodyPr>
          <a:lstStyle/>
          <a:p>
            <a:pPr>
              <a:spcBef>
                <a:spcPts val="0"/>
              </a:spcBef>
            </a:pPr>
            <a:r>
              <a:rPr lang="en-GB" sz="1700" dirty="0" smtClean="0"/>
              <a:t>For a long period of time it was the Arcades that drove the quality and demand for gaming forward. They had three unique selling points that made them attractive to the customer, </a:t>
            </a:r>
            <a:r>
              <a:rPr lang="en-GB" sz="1700" b="1" dirty="0" smtClean="0"/>
              <a:t>multiplayer</a:t>
            </a:r>
            <a:r>
              <a:rPr lang="en-GB" sz="1700" dirty="0" smtClean="0"/>
              <a:t>, </a:t>
            </a:r>
            <a:r>
              <a:rPr lang="en-GB" sz="1700" b="1" dirty="0" smtClean="0"/>
              <a:t>atmosphere</a:t>
            </a:r>
            <a:r>
              <a:rPr lang="en-GB" sz="1700" dirty="0" smtClean="0"/>
              <a:t> and </a:t>
            </a:r>
            <a:r>
              <a:rPr lang="en-GB" sz="1700" b="1" dirty="0" smtClean="0"/>
              <a:t>gadgets</a:t>
            </a:r>
            <a:r>
              <a:rPr lang="en-GB" sz="1700" dirty="0" smtClean="0"/>
              <a:t>. For twenty years they also had the graphical quality.</a:t>
            </a:r>
          </a:p>
          <a:p>
            <a:pPr>
              <a:spcBef>
                <a:spcPts val="0"/>
              </a:spcBef>
            </a:pPr>
            <a:r>
              <a:rPr lang="en-GB" sz="1700" dirty="0" smtClean="0"/>
              <a:t>Arcade machines use a technology called Jamma Boards, Mame software and Sega, the loading speed was much quicker. re installed on processor chips directly onto a Jamma Board and placed inside an arcade cabinet. Because the chip was direct, like cartridges on a Nintendo. A CRT monitor was sunken into the cabinet. The cabinets were then decorated to add appeal.</a:t>
            </a:r>
          </a:p>
          <a:p>
            <a:pPr>
              <a:spcBef>
                <a:spcPts val="0"/>
              </a:spcBef>
            </a:pPr>
            <a:r>
              <a:rPr lang="en-GB" sz="1700" dirty="0" smtClean="0"/>
              <a:t>Flattened cabinets like Pong and Space Invaders came in later where the player sat overlooking the screen against a second player at the other side. The first public Game cabinet, Pong, created by Trip Hawkins, broke after three hours when the coin slot and tray was so filled with money it could not accept any more.</a:t>
            </a:r>
          </a:p>
          <a:p>
            <a:pPr>
              <a:spcBef>
                <a:spcPts val="0"/>
              </a:spcBef>
            </a:pPr>
            <a:r>
              <a:rPr lang="en-GB" sz="1700" dirty="0" smtClean="0"/>
              <a:t>Throughout the late seventies and through the eighties Arcade machines had this appeal, the quality of games improved graphically and the level of interaction became more exaggerated. Classics such as Pacman, Centipede, Star Wars, Operation Wolf, Street Fighter, King of the Fighters and Kong all had their beginnings in the Arcades. Now the technology looks dated but Arcades still exist.</a:t>
            </a:r>
            <a:endParaRPr lang="en-GB" sz="1700" dirty="0"/>
          </a:p>
        </p:txBody>
      </p:sp>
      <p:sp>
        <p:nvSpPr>
          <p:cNvPr id="2" name="Title 1"/>
          <p:cNvSpPr>
            <a:spLocks noGrp="1"/>
          </p:cNvSpPr>
          <p:nvPr>
            <p:ph type="title"/>
          </p:nvPr>
        </p:nvSpPr>
        <p:spPr>
          <a:xfrm>
            <a:off x="285720" y="71414"/>
            <a:ext cx="8534752" cy="765298"/>
          </a:xfrm>
        </p:spPr>
        <p:txBody>
          <a:bodyPr>
            <a:noAutofit/>
          </a:bodyPr>
          <a:lstStyle/>
          <a:p>
            <a:r>
              <a:rPr lang="en-GB" sz="3200" dirty="0" smtClean="0"/>
              <a:t>P1.2 - Platform </a:t>
            </a:r>
            <a:r>
              <a:rPr lang="en-GB" sz="3200" dirty="0"/>
              <a:t>types </a:t>
            </a:r>
            <a:r>
              <a:rPr lang="en-GB" sz="3200" dirty="0" smtClean="0"/>
              <a:t>- Arcades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74139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7"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912734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36712"/>
            <a:ext cx="8643998" cy="5664122"/>
          </a:xfrm>
        </p:spPr>
        <p:txBody>
          <a:bodyPr>
            <a:noAutofit/>
          </a:bodyPr>
          <a:lstStyle/>
          <a:p>
            <a:pPr>
              <a:spcBef>
                <a:spcPts val="0"/>
              </a:spcBef>
            </a:pPr>
            <a:r>
              <a:rPr lang="en-GB" sz="1800" b="1" dirty="0" smtClean="0"/>
              <a:t>Multiplayer –</a:t>
            </a:r>
            <a:r>
              <a:rPr lang="en-GB" sz="1800" dirty="0" smtClean="0"/>
              <a:t> The first Multiplayer console games did not come into play until 1977 when Arcades had them from 1971 with Galaxy or 1972 with Pong. Games like h2Overdrive allowed 4 players in driving seats to compete against each other. The later Street Fighter Cabinets allowed the two users to stand in a raised ring above a crowd and fight on a big screen. It was the new online play at the time, the equivalent of boxing rings while parents played with sot machines, crane grabs and coin drops.</a:t>
            </a:r>
          </a:p>
          <a:p>
            <a:pPr>
              <a:spcBef>
                <a:spcPts val="0"/>
              </a:spcBef>
            </a:pPr>
            <a:r>
              <a:rPr lang="en-GB" sz="1800" b="1" dirty="0" smtClean="0"/>
              <a:t>Atmosphere –</a:t>
            </a:r>
            <a:r>
              <a:rPr lang="en-GB" sz="1800" dirty="0" smtClean="0"/>
              <a:t> Arcades were the shopping malls of the 70’s. It was where teenagers used to go, the smell, the crowds, the prestige of having your name on the scoreboard for eternity, the audience participation and the noises. They appeared in films, Terminator, War Games, Tron, they were regulated and protected spaces and they were huge money spinners. The art work on the machines is considered classic, pinball tables, air hockey, whack-a-mole, these all added atmosphere. They were designed for the short term players, 10p for three minutes play, now they cost £2 for the same. Better players could last longer, Centipede, Pacman and Kong had the option for hours of play for the better players, extended play for driving games encouraged addiction and repeat performances.</a:t>
            </a:r>
          </a:p>
        </p:txBody>
      </p:sp>
      <p:sp>
        <p:nvSpPr>
          <p:cNvPr id="2" name="Title 1"/>
          <p:cNvSpPr>
            <a:spLocks noGrp="1"/>
          </p:cNvSpPr>
          <p:nvPr>
            <p:ph type="title"/>
          </p:nvPr>
        </p:nvSpPr>
        <p:spPr>
          <a:xfrm>
            <a:off x="285720" y="71414"/>
            <a:ext cx="8606760" cy="765298"/>
          </a:xfrm>
        </p:spPr>
        <p:txBody>
          <a:bodyPr>
            <a:noAutofit/>
          </a:bodyPr>
          <a:lstStyle/>
          <a:p>
            <a:r>
              <a:rPr lang="en-GB" sz="3200" dirty="0" smtClean="0"/>
              <a:t>P1.2 - Platform </a:t>
            </a:r>
            <a:r>
              <a:rPr lang="en-GB" sz="3200" dirty="0"/>
              <a:t>types </a:t>
            </a:r>
            <a:r>
              <a:rPr lang="en-GB" sz="3200" dirty="0" smtClean="0"/>
              <a:t>- Arcades</a:t>
            </a:r>
            <a:endParaRPr lang="en-GB" sz="3200" b="1"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3" action="ppaction://hlinksldjump"/>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741394" y="6569968"/>
            <a:ext cx="50405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7"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8"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9"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0"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0"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8228037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12929</TotalTime>
  <Words>6272</Words>
  <Application>Microsoft Office PowerPoint</Application>
  <PresentationFormat>On-screen Show (4:3)</PresentationFormat>
  <Paragraphs>439</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Concourse</vt:lpstr>
      <vt:lpstr>Unit 15</vt:lpstr>
      <vt:lpstr>LO1 - Assessment Criteria</vt:lpstr>
      <vt:lpstr>Assessment Criteria P1, M1 and D1</vt:lpstr>
      <vt:lpstr>LO1 - Understand game platform types</vt:lpstr>
      <vt:lpstr>P1.1 - Understand game platform types </vt:lpstr>
      <vt:lpstr>P1.1 - Understand game platform types </vt:lpstr>
      <vt:lpstr>P1.1 - Understand game platform types </vt:lpstr>
      <vt:lpstr>P1.2 - Platform types - Arcades</vt:lpstr>
      <vt:lpstr>P1.2 - Platform types - Arcades</vt:lpstr>
      <vt:lpstr>P1.2 - Platform types - Arcades</vt:lpstr>
      <vt:lpstr>P1.3 - Platform types - Consoles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P1.4 - Platform types – PC’s</vt:lpstr>
      <vt:lpstr>P1.4 - Platform types – PC’s</vt:lpstr>
      <vt:lpstr>P1.4 - Platform types – PC’s</vt:lpstr>
      <vt:lpstr>PowerPoint Presentation</vt:lpstr>
      <vt:lpstr>PowerPoint Presentation</vt:lpstr>
      <vt:lpstr>P1.5 - Platform types – Sony</vt:lpstr>
      <vt:lpstr>P1.5 - Platform types - Apple</vt:lpstr>
      <vt:lpstr>P1.5 - Platform types – Android and Microsoft</vt:lpstr>
      <vt:lpstr>P1.6 - Platform types – Smart Televisions</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274</cp:revision>
  <dcterms:created xsi:type="dcterms:W3CDTF">2010-12-28T13:51:34Z</dcterms:created>
  <dcterms:modified xsi:type="dcterms:W3CDTF">2014-02-20T19:48:33Z</dcterms:modified>
</cp:coreProperties>
</file>